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</p:sldMasterIdLst>
  <p:notesMasterIdLst>
    <p:notesMasterId r:id="rId236"/>
  </p:notesMasterIdLst>
  <p:sldIdLst>
    <p:sldId id="256" r:id="rId4"/>
    <p:sldId id="258" r:id="rId5"/>
    <p:sldId id="257" r:id="rId6"/>
    <p:sldId id="261" r:id="rId7"/>
    <p:sldId id="262" r:id="rId8"/>
    <p:sldId id="265" r:id="rId9"/>
    <p:sldId id="263" r:id="rId10"/>
    <p:sldId id="264" r:id="rId11"/>
    <p:sldId id="259" r:id="rId12"/>
    <p:sldId id="260" r:id="rId13"/>
    <p:sldId id="266" r:id="rId14"/>
    <p:sldId id="267" r:id="rId15"/>
    <p:sldId id="270" r:id="rId16"/>
    <p:sldId id="273" r:id="rId17"/>
    <p:sldId id="274" r:id="rId18"/>
    <p:sldId id="275" r:id="rId19"/>
    <p:sldId id="268" r:id="rId20"/>
    <p:sldId id="271" r:id="rId21"/>
    <p:sldId id="269" r:id="rId22"/>
    <p:sldId id="272" r:id="rId23"/>
    <p:sldId id="276" r:id="rId24"/>
    <p:sldId id="281" r:id="rId25"/>
    <p:sldId id="280" r:id="rId26"/>
    <p:sldId id="277" r:id="rId27"/>
    <p:sldId id="278" r:id="rId28"/>
    <p:sldId id="282" r:id="rId29"/>
    <p:sldId id="279" r:id="rId30"/>
    <p:sldId id="283" r:id="rId31"/>
    <p:sldId id="286" r:id="rId32"/>
    <p:sldId id="284" r:id="rId33"/>
    <p:sldId id="285" r:id="rId34"/>
    <p:sldId id="287" r:id="rId35"/>
    <p:sldId id="288" r:id="rId36"/>
    <p:sldId id="289" r:id="rId37"/>
    <p:sldId id="297" r:id="rId38"/>
    <p:sldId id="299" r:id="rId39"/>
    <p:sldId id="298" r:id="rId40"/>
    <p:sldId id="304" r:id="rId41"/>
    <p:sldId id="306" r:id="rId42"/>
    <p:sldId id="305" r:id="rId43"/>
    <p:sldId id="307" r:id="rId44"/>
    <p:sldId id="290" r:id="rId45"/>
    <p:sldId id="308" r:id="rId46"/>
    <p:sldId id="291" r:id="rId47"/>
    <p:sldId id="309" r:id="rId48"/>
    <p:sldId id="310" r:id="rId49"/>
    <p:sldId id="293" r:id="rId50"/>
    <p:sldId id="295" r:id="rId51"/>
    <p:sldId id="296" r:id="rId52"/>
    <p:sldId id="311" r:id="rId53"/>
    <p:sldId id="292" r:id="rId54"/>
    <p:sldId id="300" r:id="rId55"/>
    <p:sldId id="303" r:id="rId56"/>
    <p:sldId id="301" r:id="rId57"/>
    <p:sldId id="294" r:id="rId58"/>
    <p:sldId id="312" r:id="rId59"/>
    <p:sldId id="313" r:id="rId60"/>
    <p:sldId id="322" r:id="rId61"/>
    <p:sldId id="323" r:id="rId62"/>
    <p:sldId id="324" r:id="rId63"/>
    <p:sldId id="325" r:id="rId64"/>
    <p:sldId id="315" r:id="rId65"/>
    <p:sldId id="326" r:id="rId66"/>
    <p:sldId id="327" r:id="rId67"/>
    <p:sldId id="328" r:id="rId68"/>
    <p:sldId id="317" r:id="rId69"/>
    <p:sldId id="329" r:id="rId70"/>
    <p:sldId id="330" r:id="rId71"/>
    <p:sldId id="332" r:id="rId72"/>
    <p:sldId id="331" r:id="rId73"/>
    <p:sldId id="318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19" r:id="rId89"/>
    <p:sldId id="347" r:id="rId90"/>
    <p:sldId id="348" r:id="rId91"/>
    <p:sldId id="366" r:id="rId92"/>
    <p:sldId id="354" r:id="rId93"/>
    <p:sldId id="367" r:id="rId94"/>
    <p:sldId id="349" r:id="rId95"/>
    <p:sldId id="351" r:id="rId96"/>
    <p:sldId id="350" r:id="rId97"/>
    <p:sldId id="353" r:id="rId98"/>
    <p:sldId id="320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21" r:id="rId109"/>
    <p:sldId id="316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453" r:id="rId123"/>
    <p:sldId id="381" r:id="rId124"/>
    <p:sldId id="380" r:id="rId125"/>
    <p:sldId id="382" r:id="rId126"/>
    <p:sldId id="385" r:id="rId127"/>
    <p:sldId id="388" r:id="rId128"/>
    <p:sldId id="387" r:id="rId129"/>
    <p:sldId id="389" r:id="rId130"/>
    <p:sldId id="386" r:id="rId131"/>
    <p:sldId id="383" r:id="rId132"/>
    <p:sldId id="390" r:id="rId133"/>
    <p:sldId id="391" r:id="rId134"/>
    <p:sldId id="392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11" r:id="rId151"/>
    <p:sldId id="412" r:id="rId152"/>
    <p:sldId id="414" r:id="rId153"/>
    <p:sldId id="413" r:id="rId154"/>
    <p:sldId id="417" r:id="rId155"/>
    <p:sldId id="415" r:id="rId156"/>
    <p:sldId id="416" r:id="rId157"/>
    <p:sldId id="418" r:id="rId158"/>
    <p:sldId id="419" r:id="rId159"/>
    <p:sldId id="420" r:id="rId160"/>
    <p:sldId id="421" r:id="rId161"/>
    <p:sldId id="424" r:id="rId162"/>
    <p:sldId id="422" r:id="rId163"/>
    <p:sldId id="425" r:id="rId164"/>
    <p:sldId id="426" r:id="rId165"/>
    <p:sldId id="423" r:id="rId166"/>
    <p:sldId id="427" r:id="rId167"/>
    <p:sldId id="428" r:id="rId168"/>
    <p:sldId id="429" r:id="rId169"/>
    <p:sldId id="430" r:id="rId170"/>
    <p:sldId id="431" r:id="rId171"/>
    <p:sldId id="432" r:id="rId172"/>
    <p:sldId id="433" r:id="rId173"/>
    <p:sldId id="434" r:id="rId174"/>
    <p:sldId id="435" r:id="rId175"/>
    <p:sldId id="437" r:id="rId176"/>
    <p:sldId id="436" r:id="rId177"/>
    <p:sldId id="439" r:id="rId178"/>
    <p:sldId id="440" r:id="rId179"/>
    <p:sldId id="442" r:id="rId180"/>
    <p:sldId id="443" r:id="rId181"/>
    <p:sldId id="444" r:id="rId182"/>
    <p:sldId id="445" r:id="rId183"/>
    <p:sldId id="446" r:id="rId184"/>
    <p:sldId id="447" r:id="rId185"/>
    <p:sldId id="448" r:id="rId186"/>
    <p:sldId id="408" r:id="rId187"/>
    <p:sldId id="409" r:id="rId188"/>
    <p:sldId id="410" r:id="rId189"/>
    <p:sldId id="454" r:id="rId190"/>
    <p:sldId id="455" r:id="rId191"/>
    <p:sldId id="457" r:id="rId192"/>
    <p:sldId id="456" r:id="rId193"/>
    <p:sldId id="458" r:id="rId194"/>
    <p:sldId id="459" r:id="rId195"/>
    <p:sldId id="460" r:id="rId196"/>
    <p:sldId id="462" r:id="rId197"/>
    <p:sldId id="463" r:id="rId198"/>
    <p:sldId id="465" r:id="rId199"/>
    <p:sldId id="464" r:id="rId200"/>
    <p:sldId id="466" r:id="rId201"/>
    <p:sldId id="467" r:id="rId202"/>
    <p:sldId id="451" r:id="rId203"/>
    <p:sldId id="452" r:id="rId204"/>
    <p:sldId id="468" r:id="rId205"/>
    <p:sldId id="469" r:id="rId206"/>
    <p:sldId id="470" r:id="rId207"/>
    <p:sldId id="471" r:id="rId208"/>
    <p:sldId id="472" r:id="rId209"/>
    <p:sldId id="473" r:id="rId210"/>
    <p:sldId id="474" r:id="rId211"/>
    <p:sldId id="475" r:id="rId212"/>
    <p:sldId id="476" r:id="rId213"/>
    <p:sldId id="477" r:id="rId214"/>
    <p:sldId id="478" r:id="rId215"/>
    <p:sldId id="479" r:id="rId216"/>
    <p:sldId id="480" r:id="rId217"/>
    <p:sldId id="449" r:id="rId218"/>
    <p:sldId id="450" r:id="rId219"/>
    <p:sldId id="481" r:id="rId220"/>
    <p:sldId id="482" r:id="rId221"/>
    <p:sldId id="483" r:id="rId222"/>
    <p:sldId id="484" r:id="rId223"/>
    <p:sldId id="485" r:id="rId224"/>
    <p:sldId id="486" r:id="rId225"/>
    <p:sldId id="491" r:id="rId226"/>
    <p:sldId id="487" r:id="rId227"/>
    <p:sldId id="488" r:id="rId228"/>
    <p:sldId id="489" r:id="rId229"/>
    <p:sldId id="490" r:id="rId230"/>
    <p:sldId id="493" r:id="rId231"/>
    <p:sldId id="492" r:id="rId232"/>
    <p:sldId id="494" r:id="rId233"/>
    <p:sldId id="495" r:id="rId234"/>
    <p:sldId id="496" r:id="rId2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330"/>
    <a:srgbClr val="C00000"/>
    <a:srgbClr val="1E1E1E"/>
    <a:srgbClr val="F0D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4660"/>
  </p:normalViewPr>
  <p:slideViewPr>
    <p:cSldViewPr snapToGrid="0">
      <p:cViewPr>
        <p:scale>
          <a:sx n="110" d="100"/>
          <a:sy n="110" d="100"/>
        </p:scale>
        <p:origin x="300" y="2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51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26" Type="http://schemas.openxmlformats.org/officeDocument/2006/relationships/slide" Target="slides/slide22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16" Type="http://schemas.openxmlformats.org/officeDocument/2006/relationships/slide" Target="slides/slide213.xml"/><Relationship Id="rId237" Type="http://schemas.openxmlformats.org/officeDocument/2006/relationships/presProps" Target="presProps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55" Type="http://schemas.openxmlformats.org/officeDocument/2006/relationships/slide" Target="slides/slide152.xml"/><Relationship Id="rId171" Type="http://schemas.openxmlformats.org/officeDocument/2006/relationships/slide" Target="slides/slide168.xml"/><Relationship Id="rId176" Type="http://schemas.openxmlformats.org/officeDocument/2006/relationships/slide" Target="slides/slide173.xml"/><Relationship Id="rId192" Type="http://schemas.openxmlformats.org/officeDocument/2006/relationships/slide" Target="slides/slide189.xml"/><Relationship Id="rId197" Type="http://schemas.openxmlformats.org/officeDocument/2006/relationships/slide" Target="slides/slide194.xml"/><Relationship Id="rId206" Type="http://schemas.openxmlformats.org/officeDocument/2006/relationships/slide" Target="slides/slide203.xml"/><Relationship Id="rId227" Type="http://schemas.openxmlformats.org/officeDocument/2006/relationships/slide" Target="slides/slide224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61" Type="http://schemas.openxmlformats.org/officeDocument/2006/relationships/slide" Target="slides/slide158.xml"/><Relationship Id="rId166" Type="http://schemas.openxmlformats.org/officeDocument/2006/relationships/slide" Target="slides/slide163.xml"/><Relationship Id="rId182" Type="http://schemas.openxmlformats.org/officeDocument/2006/relationships/slide" Target="slides/slide179.xml"/><Relationship Id="rId187" Type="http://schemas.openxmlformats.org/officeDocument/2006/relationships/slide" Target="slides/slide184.xml"/><Relationship Id="rId217" Type="http://schemas.openxmlformats.org/officeDocument/2006/relationships/slide" Target="slides/slide21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38" Type="http://schemas.openxmlformats.org/officeDocument/2006/relationships/viewProps" Target="viewProps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202" Type="http://schemas.openxmlformats.org/officeDocument/2006/relationships/slide" Target="slides/slide199.xml"/><Relationship Id="rId207" Type="http://schemas.openxmlformats.org/officeDocument/2006/relationships/slide" Target="slides/slide204.xml"/><Relationship Id="rId223" Type="http://schemas.openxmlformats.org/officeDocument/2006/relationships/slide" Target="slides/slide220.xml"/><Relationship Id="rId228" Type="http://schemas.openxmlformats.org/officeDocument/2006/relationships/slide" Target="slides/slide22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13" Type="http://schemas.openxmlformats.org/officeDocument/2006/relationships/slide" Target="slides/slide210.xml"/><Relationship Id="rId218" Type="http://schemas.openxmlformats.org/officeDocument/2006/relationships/slide" Target="slides/slide215.xml"/><Relationship Id="rId234" Type="http://schemas.openxmlformats.org/officeDocument/2006/relationships/slide" Target="slides/slide231.xml"/><Relationship Id="rId23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208" Type="http://schemas.openxmlformats.org/officeDocument/2006/relationships/slide" Target="slides/slide205.xml"/><Relationship Id="rId229" Type="http://schemas.openxmlformats.org/officeDocument/2006/relationships/slide" Target="slides/slide226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240" Type="http://schemas.openxmlformats.org/officeDocument/2006/relationships/tableStyles" Target="tableStyles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slide" Target="slides/slide186.xml"/><Relationship Id="rId219" Type="http://schemas.openxmlformats.org/officeDocument/2006/relationships/slide" Target="slides/slide21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0" Type="http://schemas.openxmlformats.org/officeDocument/2006/relationships/slide" Target="slides/slide227.xml"/><Relationship Id="rId235" Type="http://schemas.openxmlformats.org/officeDocument/2006/relationships/slide" Target="slides/slide232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0" Type="http://schemas.openxmlformats.org/officeDocument/2006/relationships/slide" Target="slides/slide217.xml"/><Relationship Id="rId225" Type="http://schemas.openxmlformats.org/officeDocument/2006/relationships/slide" Target="slides/slide222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10" Type="http://schemas.openxmlformats.org/officeDocument/2006/relationships/slide" Target="slides/slide207.xml"/><Relationship Id="rId215" Type="http://schemas.openxmlformats.org/officeDocument/2006/relationships/slide" Target="slides/slide212.xml"/><Relationship Id="rId236" Type="http://schemas.openxmlformats.org/officeDocument/2006/relationships/notesMaster" Target="notesMasters/notesMaster1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7A633-ED90-4FEA-AA0D-0243227C7C74}" type="datetimeFigureOut">
              <a:rPr lang="en-US" smtClean="0"/>
              <a:t>02-Jul-15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F3AB4-87C9-4C99-B312-9213D9EFA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55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F3AB4-87C9-4C99-B312-9213D9EFAC81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31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452652" y="4178733"/>
            <a:ext cx="6424898" cy="3683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 smtClean="0"/>
              <a:t>Subtítulo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34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42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4933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4096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0" y="1066800"/>
            <a:ext cx="120491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6771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1" y="1066800"/>
            <a:ext cx="4755444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6039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42878" y="1276349"/>
            <a:ext cx="11915771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intro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42878" y="1962150"/>
            <a:ext cx="5657847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048375" y="1962149"/>
            <a:ext cx="6010275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4145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41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037258" y="4553992"/>
            <a:ext cx="2062559" cy="1084709"/>
            <a:chOff x="4033443" y="3529290"/>
            <a:chExt cx="2062559" cy="1084709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33444" y="3529290"/>
              <a:ext cx="2062558" cy="542354"/>
            </a:xfrm>
            <a:prstGeom prst="rect">
              <a:avLst/>
            </a:prstGeom>
          </p:spPr>
        </p:pic>
        <p:pic>
          <p:nvPicPr>
            <p:cNvPr id="9" name="Picture 2" descr="http://www.cnp.net/images/Microsoft%20Gold%20Logo-%20New.jp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3443" y="4071644"/>
              <a:ext cx="1901062" cy="54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itle 1"/>
          <p:cNvSpPr txBox="1">
            <a:spLocks/>
          </p:cNvSpPr>
          <p:nvPr userDrawn="1"/>
        </p:nvSpPr>
        <p:spPr>
          <a:xfrm>
            <a:off x="4454227" y="3504853"/>
            <a:ext cx="6741149" cy="7017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dirty="0" smtClean="0">
                <a:solidFill>
                  <a:srgbClr val="323330"/>
                </a:solidFill>
              </a:rPr>
              <a:t>JavaScript Desmitificado</a:t>
            </a:r>
            <a:endParaRPr lang="es-ES_tradnl" sz="5300" dirty="0">
              <a:solidFill>
                <a:srgbClr val="32333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58" y="1402205"/>
            <a:ext cx="3033768" cy="30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5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2361364"/>
            <a:ext cx="8601389" cy="1690688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96143" y="149213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53" y="2361364"/>
            <a:ext cx="1690688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3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132514"/>
            <a:ext cx="11284018" cy="739024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0" y="6406067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251" y="132514"/>
            <a:ext cx="739024" cy="7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3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8" r:id="rId3"/>
    <p:sldLayoutId id="2147483656" r:id="rId4"/>
    <p:sldLayoutId id="2147483659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s/docs/Web/JavaScript/Reference/Statements/with" TargetMode="Externa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QVTIJBZook" TargetMode="Externa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dmitrysoshnikov.com/ecmascript/es5-chapter-3-2-lexical-environments-ecmascript-implementation/" TargetMode="External"/><Relationship Id="rId2" Type="http://schemas.openxmlformats.org/officeDocument/2006/relationships/hyperlink" Target="http://dmitrysoshnikov.com/ecmascript/chapter-2-variable-object/" TargetMode="Externa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kangax.github.io/nfe/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kangax.github.io/compat-table/es5/" TargetMode="Externa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s/docs/Web/JavaScript/Referencia/Objetos_globales/Function/bind" TargetMode="Externa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://benalman.com/news/2010/11/immediately-invoked-function-expression/" TargetMode="Externa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3/02/06-dom-support.html" TargetMode="External"/><Relationship Id="rId2" Type="http://schemas.openxmlformats.org/officeDocument/2006/relationships/hyperlink" Target="http://www.webbrowsercompatibility.com/dom/desktop/" TargetMode="Externa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://javascript.crockford.com/prototypal.html" TargetMode="External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growingwiththeweb.com/2014/02/async-vs-defer-attributes.htm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jquery.com/jquery.getscript/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etfirebug.com/releases/firebug/3.0/" TargetMode="External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odejs.org/" TargetMode="External"/><Relationship Id="rId4" Type="http://schemas.openxmlformats.org/officeDocument/2006/relationships/hyperlink" Target="https://code.visualstudio.com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hyperlink" Target="https://www.destroyallsoftware.com/talks/wat" TargetMode="External"/><Relationship Id="rId4" Type="http://schemas.openxmlformats.org/officeDocument/2006/relationships/hyperlink" Target="https://twitter.com/garybernhard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es.wikipedia.org/wiki/IEEE_coma_flotant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goo.gl/qjAgX7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700" dirty="0" smtClean="0"/>
              <a:t>JavaScript </a:t>
            </a:r>
            <a:r>
              <a:rPr lang="en-US" sz="2700" b="1" dirty="0" err="1" smtClean="0"/>
              <a:t>apareció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en</a:t>
            </a:r>
            <a:r>
              <a:rPr lang="en-US" sz="2700" b="1" dirty="0" smtClean="0"/>
              <a:t> 1995</a:t>
            </a:r>
            <a:r>
              <a:rPr lang="en-US" sz="2700" dirty="0" smtClean="0"/>
              <a:t>, </a:t>
            </a:r>
            <a:r>
              <a:rPr lang="en-US" sz="2700" dirty="0" err="1" smtClean="0"/>
              <a:t>creado</a:t>
            </a:r>
            <a:r>
              <a:rPr lang="en-US" sz="2700" dirty="0" smtClean="0"/>
              <a:t> </a:t>
            </a:r>
            <a:r>
              <a:rPr lang="en-US" sz="2700" dirty="0" err="1" smtClean="0"/>
              <a:t>por</a:t>
            </a:r>
            <a:r>
              <a:rPr lang="en-US" sz="2700" dirty="0" smtClean="0"/>
              <a:t> Brandan </a:t>
            </a:r>
            <a:r>
              <a:rPr lang="en-US" sz="2700" dirty="0" err="1" smtClean="0"/>
              <a:t>Eich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Su principal </a:t>
            </a:r>
            <a:r>
              <a:rPr lang="en-US" sz="2700" dirty="0" err="1" smtClean="0"/>
              <a:t>propósito</a:t>
            </a:r>
            <a:r>
              <a:rPr lang="en-US" sz="2700" dirty="0" smtClean="0"/>
              <a:t> era </a:t>
            </a:r>
            <a:r>
              <a:rPr lang="en-US" sz="2700" b="1" dirty="0" err="1" smtClean="0"/>
              <a:t>validar</a:t>
            </a:r>
            <a:r>
              <a:rPr lang="en-US" sz="2700" b="1" dirty="0" smtClean="0"/>
              <a:t> entradas </a:t>
            </a:r>
            <a:r>
              <a:rPr lang="en-US" sz="2700" dirty="0" err="1" smtClean="0"/>
              <a:t>en</a:t>
            </a:r>
            <a:r>
              <a:rPr lang="en-US" sz="2700" dirty="0" smtClean="0"/>
              <a:t> el </a:t>
            </a:r>
            <a:r>
              <a:rPr lang="en-US" sz="2700" dirty="0" err="1" smtClean="0"/>
              <a:t>cliente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</a:t>
            </a:r>
            <a:r>
              <a:rPr lang="en-US" sz="2700" b="1" dirty="0" smtClean="0"/>
              <a:t>1997 se </a:t>
            </a:r>
            <a:r>
              <a:rPr lang="en-US" sz="2700" b="1" dirty="0" err="1" smtClean="0"/>
              <a:t>presentó</a:t>
            </a:r>
            <a:r>
              <a:rPr lang="en-US" sz="2700" b="1" dirty="0" smtClean="0"/>
              <a:t> al ECMA </a:t>
            </a:r>
            <a:r>
              <a:rPr lang="en-US" sz="2700" dirty="0" smtClean="0"/>
              <a:t>(European Computer Manufacturers Association) </a:t>
            </a:r>
            <a:r>
              <a:rPr lang="en-US" sz="2700" dirty="0" err="1" smtClean="0"/>
              <a:t>como</a:t>
            </a:r>
            <a:r>
              <a:rPr lang="en-US" sz="2700" dirty="0" smtClean="0"/>
              <a:t> </a:t>
            </a:r>
            <a:r>
              <a:rPr lang="en-US" sz="2700" dirty="0" err="1" smtClean="0"/>
              <a:t>propuesta</a:t>
            </a:r>
            <a:r>
              <a:rPr lang="en-US" sz="2700" dirty="0" smtClean="0"/>
              <a:t>. </a:t>
            </a:r>
          </a:p>
          <a:p>
            <a:r>
              <a:rPr lang="en-US" sz="2700" dirty="0" smtClean="0"/>
              <a:t>De </a:t>
            </a:r>
            <a:r>
              <a:rPr lang="en-US" sz="2700" dirty="0" err="1" smtClean="0"/>
              <a:t>ahí</a:t>
            </a:r>
            <a:r>
              <a:rPr lang="en-US" sz="2700" dirty="0" smtClean="0"/>
              <a:t> </a:t>
            </a:r>
            <a:r>
              <a:rPr lang="en-US" sz="2700" dirty="0" err="1" smtClean="0"/>
              <a:t>surgió</a:t>
            </a:r>
            <a:r>
              <a:rPr lang="en-US" sz="2700" dirty="0" smtClean="0"/>
              <a:t> ECMA-262, un </a:t>
            </a:r>
            <a:r>
              <a:rPr lang="en-US" sz="2700" dirty="0" err="1" smtClean="0"/>
              <a:t>estándar</a:t>
            </a:r>
            <a:r>
              <a:rPr lang="en-US" sz="2700" dirty="0" smtClean="0"/>
              <a:t> </a:t>
            </a:r>
            <a:r>
              <a:rPr lang="en-US" sz="2700" dirty="0" err="1" smtClean="0"/>
              <a:t>que</a:t>
            </a:r>
            <a:r>
              <a:rPr lang="en-US" sz="2700" dirty="0" smtClean="0"/>
              <a:t> </a:t>
            </a:r>
            <a:r>
              <a:rPr lang="en-US" sz="2700" dirty="0" err="1" smtClean="0"/>
              <a:t>definía</a:t>
            </a:r>
            <a:r>
              <a:rPr lang="en-US" sz="2700" dirty="0" smtClean="0"/>
              <a:t> un </a:t>
            </a:r>
            <a:r>
              <a:rPr lang="en-US" sz="2700" dirty="0" err="1" smtClean="0"/>
              <a:t>nuevo</a:t>
            </a:r>
            <a:r>
              <a:rPr lang="en-US" sz="2700" dirty="0" smtClean="0"/>
              <a:t> </a:t>
            </a:r>
            <a:r>
              <a:rPr lang="en-US" sz="2700" dirty="0" err="1" smtClean="0"/>
              <a:t>lenguaje</a:t>
            </a:r>
            <a:r>
              <a:rPr lang="en-US" sz="2700" dirty="0" smtClean="0"/>
              <a:t> </a:t>
            </a:r>
            <a:r>
              <a:rPr lang="en-US" sz="2700" dirty="0" err="1" smtClean="0"/>
              <a:t>llamado</a:t>
            </a:r>
            <a:r>
              <a:rPr lang="en-US" sz="2700" dirty="0" smtClean="0"/>
              <a:t> </a:t>
            </a:r>
            <a:r>
              <a:rPr lang="en-US" sz="2700" b="1" dirty="0" smtClean="0"/>
              <a:t>ECMAScript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Desde</a:t>
            </a:r>
            <a:r>
              <a:rPr lang="en-US" sz="2700" dirty="0" smtClean="0"/>
              <a:t> </a:t>
            </a:r>
            <a:r>
              <a:rPr lang="en-US" sz="2700" dirty="0" err="1" smtClean="0"/>
              <a:t>entonces</a:t>
            </a:r>
            <a:r>
              <a:rPr lang="en-US" sz="2700" dirty="0" smtClean="0"/>
              <a:t>, ECMAScript ha </a:t>
            </a:r>
            <a:r>
              <a:rPr lang="en-US" sz="2700" dirty="0" err="1" smtClean="0"/>
              <a:t>sido</a:t>
            </a:r>
            <a:r>
              <a:rPr lang="en-US" sz="2700" dirty="0" smtClean="0"/>
              <a:t> la </a:t>
            </a:r>
            <a:r>
              <a:rPr lang="en-US" sz="2700" b="1" dirty="0" smtClean="0"/>
              <a:t>base </a:t>
            </a:r>
            <a:r>
              <a:rPr lang="en-US" sz="2700" dirty="0" smtClean="0"/>
              <a:t>de </a:t>
            </a:r>
            <a:r>
              <a:rPr lang="en-US" sz="2700" dirty="0" err="1" smtClean="0"/>
              <a:t>todas</a:t>
            </a:r>
            <a:r>
              <a:rPr lang="en-US" sz="2700" dirty="0" smtClean="0"/>
              <a:t> </a:t>
            </a:r>
            <a:r>
              <a:rPr lang="en-US" sz="2700" dirty="0" err="1" smtClean="0"/>
              <a:t>las</a:t>
            </a:r>
            <a:r>
              <a:rPr lang="en-US" sz="2700" dirty="0" smtClean="0"/>
              <a:t> </a:t>
            </a:r>
            <a:r>
              <a:rPr lang="en-US" sz="2700" dirty="0" err="1" smtClean="0"/>
              <a:t>implementaciones</a:t>
            </a:r>
            <a:r>
              <a:rPr lang="en-US" sz="2700" dirty="0" smtClean="0"/>
              <a:t> de </a:t>
            </a:r>
            <a:r>
              <a:rPr lang="en-US" sz="2700" dirty="0" err="1" smtClean="0"/>
              <a:t>Javascript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la </a:t>
            </a:r>
            <a:r>
              <a:rPr lang="en-US" sz="2700" dirty="0" err="1" smtClean="0"/>
              <a:t>actualidad</a:t>
            </a:r>
            <a:r>
              <a:rPr lang="en-US" sz="2700" dirty="0" smtClean="0"/>
              <a:t> </a:t>
            </a:r>
            <a:r>
              <a:rPr lang="en-US" sz="2700" dirty="0" err="1" smtClean="0"/>
              <a:t>es</a:t>
            </a:r>
            <a:r>
              <a:rPr lang="en-US" sz="2700" dirty="0" smtClean="0"/>
              <a:t> </a:t>
            </a:r>
            <a:r>
              <a:rPr lang="en-US" sz="2700" dirty="0" err="1" smtClean="0"/>
              <a:t>reconocido</a:t>
            </a:r>
            <a:r>
              <a:rPr lang="en-US" sz="2700" dirty="0" smtClean="0"/>
              <a:t> </a:t>
            </a:r>
            <a:r>
              <a:rPr lang="en-US" sz="2700" dirty="0" err="1" smtClean="0"/>
              <a:t>como</a:t>
            </a:r>
            <a:r>
              <a:rPr lang="en-US" sz="2700" dirty="0" smtClean="0"/>
              <a:t> un </a:t>
            </a:r>
            <a:r>
              <a:rPr lang="en-US" sz="2700" b="1" dirty="0" err="1" smtClean="0"/>
              <a:t>lenguaje</a:t>
            </a:r>
            <a:r>
              <a:rPr lang="en-US" sz="2700" b="1" dirty="0" smtClean="0"/>
              <a:t> de </a:t>
            </a:r>
            <a:r>
              <a:rPr lang="en-US" sz="2700" b="1" dirty="0" err="1" smtClean="0"/>
              <a:t>programación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completo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JavaScript </a:t>
            </a:r>
            <a:r>
              <a:rPr lang="en-US" sz="2700" dirty="0" err="1" smtClean="0"/>
              <a:t>es</a:t>
            </a:r>
            <a:r>
              <a:rPr lang="en-US" sz="2700" dirty="0" smtClean="0"/>
              <a:t> a la </a:t>
            </a:r>
            <a:r>
              <a:rPr lang="en-US" sz="2700" dirty="0" err="1" smtClean="0"/>
              <a:t>vez</a:t>
            </a:r>
            <a:r>
              <a:rPr lang="en-US" sz="2700" dirty="0" smtClean="0"/>
              <a:t> </a:t>
            </a:r>
            <a:r>
              <a:rPr lang="en-US" sz="2700" dirty="0" err="1" smtClean="0"/>
              <a:t>muy</a:t>
            </a:r>
            <a:r>
              <a:rPr lang="en-US" sz="2700" dirty="0" smtClean="0"/>
              <a:t> simple y </a:t>
            </a:r>
            <a:r>
              <a:rPr lang="en-US" sz="2700" dirty="0" err="1" smtClean="0"/>
              <a:t>muy</a:t>
            </a:r>
            <a:r>
              <a:rPr lang="en-US" sz="2700" dirty="0" smtClean="0"/>
              <a:t> </a:t>
            </a:r>
            <a:r>
              <a:rPr lang="en-US" sz="2700" dirty="0" err="1" smtClean="0"/>
              <a:t>complicado</a:t>
            </a:r>
            <a:r>
              <a:rPr lang="en-US" sz="2700" dirty="0" smtClean="0"/>
              <a:t>: </a:t>
            </a:r>
            <a:r>
              <a:rPr lang="en-US" sz="2700" b="1" dirty="0" err="1" smtClean="0"/>
              <a:t>lleva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minutos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aprenderlo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pero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muchos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años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dominarlo</a:t>
            </a:r>
            <a:r>
              <a:rPr lang="en-US" sz="2700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Breve Historia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81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inicialización</a:t>
            </a:r>
            <a:r>
              <a:rPr lang="es-ES" b="1" dirty="0" smtClean="0"/>
              <a:t>;</a:t>
            </a:r>
            <a:r>
              <a:rPr lang="es-ES" dirty="0" smtClean="0"/>
              <a:t> expresión de control</a:t>
            </a:r>
            <a:r>
              <a:rPr lang="es-ES" b="1" dirty="0" smtClean="0"/>
              <a:t>;</a:t>
            </a:r>
            <a:r>
              <a:rPr lang="es-ES" dirty="0" smtClean="0"/>
              <a:t> expresión post-bucle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Bucle de pre-test.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inicialización, la expresión de control y la expresión post-bucle son opcionales.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tipo de bucle es muy versátil y es uno de los más usados.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790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propiedad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estrictamente iterativo, usado para enumerar las propiedades de un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cada iteración, la variable </a:t>
            </a:r>
            <a:r>
              <a:rPr lang="es-ES" i="1" dirty="0" smtClean="0"/>
              <a:t>propiedad</a:t>
            </a:r>
            <a:r>
              <a:rPr lang="es-ES" dirty="0" smtClean="0"/>
              <a:t> contendrá el nombre de una de las propiedades del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orden en que aparecen las propiedades no se puede predecir.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con </a:t>
            </a:r>
            <a:r>
              <a:rPr lang="es-ES" i="1" dirty="0" smtClean="0"/>
              <a:t>arrays</a:t>
            </a:r>
            <a:r>
              <a:rPr lang="es-ES" dirty="0" smtClean="0"/>
              <a:t> pero no se recomienda:</a:t>
            </a:r>
          </a:p>
          <a:p>
            <a:pPr lvl="1">
              <a:spcAft>
                <a:spcPts val="600"/>
              </a:spcAft>
            </a:pPr>
            <a:r>
              <a:rPr lang="es-ES" sz="1800" dirty="0" smtClean="0">
                <a:solidFill>
                  <a:srgbClr val="323330"/>
                </a:solidFill>
              </a:rPr>
              <a:t>Orden impredecible</a:t>
            </a:r>
          </a:p>
          <a:p>
            <a:pPr lvl="1">
              <a:spcAft>
                <a:spcPts val="600"/>
              </a:spcAft>
            </a:pPr>
            <a:r>
              <a:rPr lang="es-ES" sz="1800" dirty="0" smtClean="0">
                <a:solidFill>
                  <a:srgbClr val="323330"/>
                </a:solidFill>
              </a:rPr>
              <a:t>Arrays con propiedades extendidas</a:t>
            </a: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r>
              <a:rPr lang="es-ES" dirty="0" smtClean="0"/>
              <a:t>-in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473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etiqueta</a:t>
            </a:r>
            <a:r>
              <a:rPr lang="es-ES" b="1" dirty="0" smtClean="0"/>
              <a:t>: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Se pueden etiquetar sentencias para ser referenciadas a posteriori mediante el uso de las sentencias </a:t>
            </a:r>
            <a:r>
              <a:rPr lang="es-ES" i="1" dirty="0" smtClean="0"/>
              <a:t>break</a:t>
            </a:r>
            <a:r>
              <a:rPr lang="es-ES" dirty="0" smtClean="0"/>
              <a:t> o </a:t>
            </a:r>
            <a:r>
              <a:rPr lang="es-ES" i="1" dirty="0" smtClean="0"/>
              <a:t>continue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etiquetas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391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Estas sentencias proveen de un control estricto sobre la ejecución del código en un bucle.</a:t>
            </a:r>
          </a:p>
          <a:p>
            <a:r>
              <a:rPr lang="es-ES" i="1" dirty="0" smtClean="0"/>
              <a:t>break</a:t>
            </a:r>
            <a:r>
              <a:rPr lang="es-ES" dirty="0" smtClean="0"/>
              <a:t>: sale del bucle de manera inmediata y ejecuta la siguiente sentencia encontrada después del bucle.</a:t>
            </a:r>
          </a:p>
          <a:p>
            <a:r>
              <a:rPr lang="es-ES" i="1" dirty="0" smtClean="0"/>
              <a:t>continue</a:t>
            </a:r>
            <a:r>
              <a:rPr lang="es-ES" dirty="0" smtClean="0"/>
              <a:t>: sale del bucle inmediatamente pero la ejecución continúa al inició del bucle.</a:t>
            </a:r>
          </a:p>
          <a:p>
            <a:r>
              <a:rPr lang="es-ES" dirty="0" smtClean="0"/>
              <a:t>Estas dos sentencias se pueden usar junto a las etiquetas para obtener más control sobre bucles anidados.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break &amp; continue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846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with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pPr marL="0" indent="0"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Establece el ámbito del código en un objeto particular.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esta sentencia está altamente desaconsejado.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developer.mozilla.org/es/docs/Web/JavaScript/Reference/Statements/with</a:t>
            </a:r>
            <a:r>
              <a:rPr lang="es-ES" dirty="0" smtClean="0"/>
              <a:t> 	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with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052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switch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 err="1"/>
              <a:t>expression</a:t>
            </a:r>
            <a:r>
              <a:rPr lang="es-ES" b="1" dirty="0"/>
              <a:t>)</a:t>
            </a:r>
            <a:r>
              <a:rPr lang="es-ES" dirty="0"/>
              <a:t> {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 smtClean="0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default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}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Es buena práctica usar siempre </a:t>
            </a:r>
            <a:r>
              <a:rPr lang="es-ES" i="1" dirty="0" smtClean="0"/>
              <a:t>break</a:t>
            </a:r>
            <a:r>
              <a:rPr lang="es-ES" dirty="0" smtClean="0"/>
              <a:t> y evitar casos de </a:t>
            </a:r>
            <a:r>
              <a:rPr lang="es-ES" i="1" dirty="0" err="1" smtClean="0"/>
              <a:t>fall-through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69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944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nombreFuncion</a:t>
            </a:r>
            <a:r>
              <a:rPr lang="es-ES" dirty="0" smtClean="0"/>
              <a:t> (arg0, arg1, …, </a:t>
            </a:r>
            <a:r>
              <a:rPr lang="es-ES" dirty="0" err="1" smtClean="0"/>
              <a:t>argN</a:t>
            </a:r>
            <a:r>
              <a:rPr lang="es-ES" dirty="0" smtClean="0"/>
              <a:t>){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sentencias</a:t>
            </a:r>
          </a:p>
          <a:p>
            <a:pPr marL="0" indent="0">
              <a:buNone/>
            </a:pPr>
            <a:r>
              <a:rPr lang="es-ES" dirty="0"/>
              <a:t>}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Las funciones son el núcleo del lenguaje.</a:t>
            </a:r>
          </a:p>
          <a:p>
            <a:r>
              <a:rPr lang="es-ES" dirty="0" smtClean="0"/>
              <a:t>Permiten la encapsulación de sentencias para ser ejecutadas a voluntad.</a:t>
            </a:r>
          </a:p>
          <a:p>
            <a:r>
              <a:rPr lang="es-ES" dirty="0" smtClean="0"/>
              <a:t>Las funciones se declaran usando la palabra clave </a:t>
            </a:r>
            <a:r>
              <a:rPr lang="es-ES" i="1" dirty="0" err="1" smtClean="0"/>
              <a:t>function</a:t>
            </a:r>
            <a:r>
              <a:rPr lang="es-ES" dirty="0" smtClean="0"/>
              <a:t>, seguida por los argumentos y el cuerpo de la función.</a:t>
            </a:r>
          </a:p>
          <a:p>
            <a:r>
              <a:rPr lang="es-ES" dirty="0" smtClean="0"/>
              <a:t>El nombre de la función es opcional.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515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Las funciones se llaman usando el nombre de la función o de la variable que contiene una referencia a las mismas.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necesitan especificar si retornan un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Pueden retornar un valor usando la sentencia </a:t>
            </a:r>
            <a:r>
              <a:rPr lang="es-ES" i="1" dirty="0" smtClean="0"/>
              <a:t>return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Una función para su ejecución y sale de su cuerpo al encontrarse con </a:t>
            </a:r>
            <a:r>
              <a:rPr lang="es-ES" i="1" dirty="0" smtClean="0"/>
              <a:t>return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existir más de una sentencia </a:t>
            </a:r>
            <a:r>
              <a:rPr lang="es-ES" i="1" dirty="0" smtClean="0"/>
              <a:t>return</a:t>
            </a:r>
            <a:r>
              <a:rPr lang="es-ES" dirty="0" smtClean="0"/>
              <a:t> en una misma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sentencia </a:t>
            </a:r>
            <a:r>
              <a:rPr lang="es-ES" i="1" dirty="0" smtClean="0"/>
              <a:t>return</a:t>
            </a:r>
            <a:r>
              <a:rPr lang="es-ES" dirty="0" smtClean="0"/>
              <a:t> puede ser usada sin especificar un valor de retorno.</a:t>
            </a:r>
          </a:p>
          <a:p>
            <a:pPr>
              <a:spcAft>
                <a:spcPts val="600"/>
              </a:spcAft>
            </a:pPr>
            <a:r>
              <a:rPr lang="es-ES" sz="1800" dirty="0" smtClean="0">
                <a:hlinkClick r:id="rId2"/>
              </a:rPr>
              <a:t>https</a:t>
            </a:r>
            <a:r>
              <a:rPr lang="es-ES" sz="1800" dirty="0">
                <a:hlinkClick r:id="rId2"/>
              </a:rPr>
              <a:t>://</a:t>
            </a:r>
            <a:r>
              <a:rPr lang="es-ES" sz="1800" dirty="0" smtClean="0">
                <a:hlinkClick r:id="rId2"/>
              </a:rPr>
              <a:t>www.youtube.com/watch?v=hQVTIJBZook</a:t>
            </a:r>
            <a:r>
              <a:rPr lang="es-ES" sz="1800" dirty="0" smtClean="0"/>
              <a:t> //</a:t>
            </a:r>
            <a:r>
              <a:rPr lang="es-ES" sz="1800" dirty="0"/>
              <a:t>32:39</a:t>
            </a:r>
            <a:endParaRPr lang="es-ES" sz="1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return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390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Una función declarada con n argumentos puede aceptar m argumentos, siendo m == n o m!=n.</a:t>
            </a:r>
          </a:p>
          <a:p>
            <a:r>
              <a:rPr lang="es-ES" dirty="0"/>
              <a:t>Dentro de la función tenemos acceso a un objeto arguments.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/>
              <a:t> f(val) </a:t>
            </a:r>
            <a:r>
              <a:rPr lang="es-ES" dirty="0"/>
              <a:t>{</a:t>
            </a:r>
          </a:p>
          <a:p>
            <a:pPr marL="457200" lvl="1" indent="0">
              <a:buNone/>
            </a:pPr>
            <a:r>
              <a:rPr lang="es-ES" dirty="0"/>
              <a:t>	</a:t>
            </a:r>
            <a:r>
              <a:rPr lang="es-ES" dirty="0" smtClean="0">
                <a:solidFill>
                  <a:srgbClr val="323330"/>
                </a:solidFill>
              </a:rPr>
              <a:t>console.log(arguments</a:t>
            </a:r>
            <a:r>
              <a:rPr lang="es-ES" dirty="0" smtClean="0"/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//{0: 1, 1: 2}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 smtClean="0"/>
              <a:t>}</a:t>
            </a:r>
          </a:p>
          <a:p>
            <a:pPr marL="457200" lvl="1" indent="0">
              <a:buNone/>
            </a:pPr>
            <a:r>
              <a:rPr lang="es-ES" dirty="0" smtClean="0"/>
              <a:t>f(1, 2);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En el ejemplo anterior, podemos acceder al primer argumento usando </a:t>
            </a:r>
            <a:r>
              <a:rPr lang="es-ES" i="1" dirty="0" smtClean="0"/>
              <a:t>val </a:t>
            </a:r>
            <a:r>
              <a:rPr lang="es-ES" dirty="0" smtClean="0"/>
              <a:t>o</a:t>
            </a:r>
            <a:r>
              <a:rPr lang="es-ES" i="1" dirty="0" smtClean="0"/>
              <a:t> arguments[0].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arguments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79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Aunque</a:t>
            </a:r>
            <a:r>
              <a:rPr lang="en-US" dirty="0" smtClean="0"/>
              <a:t> JavaScript y ECMAScript se </a:t>
            </a:r>
            <a:r>
              <a:rPr lang="en-US" dirty="0" err="1" smtClean="0"/>
              <a:t>suelen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sinónimos</a:t>
            </a:r>
            <a:r>
              <a:rPr lang="en-US" dirty="0" smtClean="0"/>
              <a:t>, JavaScript </a:t>
            </a:r>
            <a:r>
              <a:rPr lang="en-US" dirty="0" err="1" smtClean="0"/>
              <a:t>es</a:t>
            </a:r>
            <a:r>
              <a:rPr lang="en-US" dirty="0" smtClean="0"/>
              <a:t> mucho </a:t>
            </a:r>
            <a:r>
              <a:rPr lang="en-US" dirty="0" err="1" smtClean="0"/>
              <a:t>más</a:t>
            </a:r>
            <a:r>
              <a:rPr lang="en-US" dirty="0" smtClean="0"/>
              <a:t> de lo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definido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ECMA-262.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La </a:t>
            </a:r>
            <a:r>
              <a:rPr lang="en-US" dirty="0" err="1" smtClean="0"/>
              <a:t>implementación</a:t>
            </a:r>
            <a:r>
              <a:rPr lang="en-US" dirty="0" smtClean="0"/>
              <a:t> </a:t>
            </a:r>
            <a:r>
              <a:rPr lang="en-US" dirty="0" err="1" smtClean="0"/>
              <a:t>completa</a:t>
            </a:r>
            <a:r>
              <a:rPr lang="en-US" dirty="0" smtClean="0"/>
              <a:t> de JavaScript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compuesta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3 </a:t>
            </a:r>
            <a:r>
              <a:rPr lang="en-US" dirty="0" err="1" smtClean="0"/>
              <a:t>partes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Core</a:t>
            </a:r>
            <a:r>
              <a:rPr lang="en-US" sz="2800" dirty="0" smtClean="0"/>
              <a:t> (ECMAScript)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DOM</a:t>
            </a:r>
            <a:r>
              <a:rPr lang="en-US" sz="2800" dirty="0" smtClean="0"/>
              <a:t> (Document Object Model)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BOM</a:t>
            </a:r>
            <a:r>
              <a:rPr lang="en-US" sz="2800" dirty="0" smtClean="0"/>
              <a:t> (Browser Object Model)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¿Qué es?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43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argumentos con nombre son una conveniencia. No son necesarios.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Nombrar los argumentos no crea ninguna firma o signatura.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la propiedad </a:t>
            </a:r>
            <a:r>
              <a:rPr lang="es-ES" i="1" dirty="0" smtClean="0"/>
              <a:t>length</a:t>
            </a:r>
            <a:r>
              <a:rPr lang="es-ES" dirty="0" smtClean="0"/>
              <a:t> del objeto arguments para saber cuántos argumentos ha recibido la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espacios de memoria de los argumentos con nombre y los valores del objeto </a:t>
            </a:r>
            <a:r>
              <a:rPr lang="es-ES" i="1" dirty="0" smtClean="0"/>
              <a:t>arguments</a:t>
            </a:r>
            <a:r>
              <a:rPr lang="es-ES" dirty="0" smtClean="0"/>
              <a:t> son diferentes pero se mantienen sincronizados internamente.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</a:t>
            </a:r>
            <a:r>
              <a:rPr lang="es-ES" i="1" dirty="0" smtClean="0"/>
              <a:t>strict mode </a:t>
            </a:r>
            <a:r>
              <a:rPr lang="es-ES" dirty="0" smtClean="0"/>
              <a:t>no se pueden sobrescribir los valores del objeto arguments directamente.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arguments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93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En ECMAScript no existe el concepto de sobrecarga.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definen dos funciones con el mismo nombre, la segunda sobrescribe a la primera.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Sobrecarga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52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19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Los tipos de dato básicos son </a:t>
            </a:r>
            <a:r>
              <a:rPr lang="es-ES" i="1" dirty="0" smtClean="0"/>
              <a:t>Undefined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, </a:t>
            </a:r>
            <a:r>
              <a:rPr lang="es-ES" i="1" dirty="0" err="1" smtClean="0"/>
              <a:t>Boolean</a:t>
            </a:r>
            <a:r>
              <a:rPr lang="es-ES" dirty="0" smtClean="0"/>
              <a:t>, </a:t>
            </a:r>
            <a:r>
              <a:rPr lang="es-ES" i="1" dirty="0" err="1" smtClean="0"/>
              <a:t>Number</a:t>
            </a:r>
            <a:r>
              <a:rPr lang="es-ES" dirty="0" smtClean="0"/>
              <a:t> y </a:t>
            </a:r>
            <a:r>
              <a:rPr lang="es-ES" i="1" dirty="0" err="1" smtClean="0"/>
              <a:t>String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tipo </a:t>
            </a:r>
            <a:r>
              <a:rPr lang="es-ES" i="1" dirty="0" err="1" smtClean="0"/>
              <a:t>Number</a:t>
            </a:r>
            <a:r>
              <a:rPr lang="es-ES" dirty="0" smtClean="0"/>
              <a:t> representa a enteros y coma flotantes por igual.</a:t>
            </a:r>
          </a:p>
          <a:p>
            <a:r>
              <a:rPr lang="es-ES" dirty="0" smtClean="0"/>
              <a:t>El tipo complejo </a:t>
            </a:r>
            <a:r>
              <a:rPr lang="es-ES" i="1" dirty="0" smtClean="0"/>
              <a:t>Object</a:t>
            </a:r>
            <a:r>
              <a:rPr lang="es-ES" dirty="0" smtClean="0"/>
              <a:t> es la base de todos los objetos del lenguaje.</a:t>
            </a:r>
          </a:p>
          <a:p>
            <a:r>
              <a:rPr lang="es-ES" i="1" dirty="0"/>
              <a:t>strict mode </a:t>
            </a:r>
            <a:r>
              <a:rPr lang="es-ES" dirty="0"/>
              <a:t>incluye cierta restricciones que evitan partes del lenguaje proclives a provocar errores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ECMAScript dispone de numerosos operadores y estructuras de control de flujo.</a:t>
            </a:r>
          </a:p>
          <a:p>
            <a:r>
              <a:rPr lang="es-ES" dirty="0" smtClean="0"/>
              <a:t>Las funciones no necesitan especificar el valor de retorno.</a:t>
            </a:r>
          </a:p>
          <a:p>
            <a:r>
              <a:rPr lang="es-ES" dirty="0" smtClean="0"/>
              <a:t>Las funciones que no especifican un valor de retorno, retornan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r>
              <a:rPr lang="es-ES" dirty="0" smtClean="0"/>
              <a:t>Se pueden pasar cualquier número de argumentos a una función. Éstos serán accesibles a través del objeto </a:t>
            </a:r>
            <a:r>
              <a:rPr lang="es-ES" i="1" dirty="0" smtClean="0"/>
              <a:t>arguments</a:t>
            </a:r>
            <a:r>
              <a:rPr lang="es-ES" dirty="0" smtClean="0"/>
              <a:t>.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521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primitivos y </a:t>
            </a:r>
            <a:r>
              <a:rPr lang="es-ES" smtClean="0"/>
              <a:t>de 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683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936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JavaScript usa dos clases de tipos: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primitivos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de referencia</a:t>
            </a:r>
          </a:p>
          <a:p>
            <a:r>
              <a:rPr lang="es-ES" dirty="0" smtClean="0"/>
              <a:t>En ES3 se usa el </a:t>
            </a:r>
            <a:r>
              <a:rPr lang="es-ES" i="1" dirty="0" smtClean="0">
                <a:hlinkClick r:id="rId2"/>
              </a:rPr>
              <a:t>variable object </a:t>
            </a:r>
            <a:r>
              <a:rPr lang="es-ES" dirty="0" smtClean="0"/>
              <a:t>para rastrear las variables de un determinado </a:t>
            </a:r>
            <a:r>
              <a:rPr lang="es-ES" i="1" dirty="0" smtClean="0"/>
              <a:t>scope</a:t>
            </a:r>
            <a:r>
              <a:rPr lang="es-ES" dirty="0" smtClean="0"/>
              <a:t> o ámbito.</a:t>
            </a:r>
          </a:p>
          <a:p>
            <a:r>
              <a:rPr lang="es-ES" dirty="0" smtClean="0"/>
              <a:t>En ES5 se usan </a:t>
            </a:r>
            <a:r>
              <a:rPr lang="es-ES" i="1" dirty="0" smtClean="0">
                <a:hlinkClick r:id="rId3"/>
              </a:rPr>
              <a:t>lexical environments</a:t>
            </a:r>
            <a:r>
              <a:rPr lang="es-ES" i="1" dirty="0" smtClean="0"/>
              <a:t> </a:t>
            </a:r>
            <a:r>
              <a:rPr lang="es-ES" dirty="0" smtClean="0"/>
              <a:t>para tal fin.</a:t>
            </a:r>
          </a:p>
          <a:p>
            <a:r>
              <a:rPr lang="es-ES" dirty="0" smtClean="0"/>
              <a:t>Los valores primitivos son almacenados directamente en el </a:t>
            </a:r>
            <a:r>
              <a:rPr lang="es-ES" i="1" dirty="0" smtClean="0"/>
              <a:t>variable object</a:t>
            </a:r>
            <a:r>
              <a:rPr lang="es-ES" dirty="0" smtClean="0"/>
              <a:t>.</a:t>
            </a:r>
          </a:p>
          <a:p>
            <a:r>
              <a:rPr lang="es-ES" dirty="0" smtClean="0"/>
              <a:t>Los valores de referencia son almacenados como un puntero en el </a:t>
            </a:r>
            <a:r>
              <a:rPr lang="es-ES" i="1" dirty="0" smtClean="0"/>
              <a:t>variable object</a:t>
            </a:r>
            <a:r>
              <a:rPr lang="es-ES" dirty="0" smtClean="0"/>
              <a:t>, apuntando a una ubicación en memoria donde el objeto está almacenado.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¿Qué son?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952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tipos primitivos son </a:t>
            </a:r>
            <a:r>
              <a:rPr lang="es-ES" i="1" dirty="0" err="1" smtClean="0"/>
              <a:t>Boolean</a:t>
            </a:r>
            <a:r>
              <a:rPr lang="es-ES" dirty="0" smtClean="0"/>
              <a:t>, </a:t>
            </a:r>
            <a:r>
              <a:rPr lang="es-ES" i="1" dirty="0" err="1" smtClean="0"/>
              <a:t>Number</a:t>
            </a:r>
            <a:r>
              <a:rPr lang="es-ES" dirty="0" smtClean="0"/>
              <a:t>, </a:t>
            </a:r>
            <a:r>
              <a:rPr lang="es-ES" i="1" dirty="0" err="1" smtClean="0"/>
              <a:t>String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 y </a:t>
            </a:r>
            <a:r>
              <a:rPr lang="es-ES" i="1" dirty="0" err="1" smtClean="0"/>
              <a:t>Undefined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Cuando asignamos un valor primitivo a una variable, el valor es copiado en la variable.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igualamos una variable con un valor primitivo a otra, cada variable tiene su propia copia del dato.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suele decir que este tipo de variables son accedidas por valor, porque estamos manipulando el valor real almacenado en la variable.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Primitivos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220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tipos de referencia son estructuras usadas para agrupar datos y funcionalidad.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También se llaman </a:t>
            </a:r>
            <a:r>
              <a:rPr lang="es-ES" i="1" dirty="0" smtClean="0"/>
              <a:t>Definiciones de Objeto </a:t>
            </a:r>
            <a:r>
              <a:rPr lang="es-ES" dirty="0" smtClean="0"/>
              <a:t>(</a:t>
            </a:r>
            <a:r>
              <a:rPr lang="es-ES" i="1" dirty="0" smtClean="0"/>
              <a:t>Object Definitions</a:t>
            </a:r>
            <a:r>
              <a:rPr lang="es-ES" dirty="0" smtClean="0"/>
              <a:t>), porque describen las propiedades y métodos que los objetos tendrán.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objetos se consideran </a:t>
            </a:r>
            <a:r>
              <a:rPr lang="es-ES" i="1" dirty="0" smtClean="0"/>
              <a:t>instancias</a:t>
            </a:r>
            <a:r>
              <a:rPr lang="es-ES" dirty="0" smtClean="0"/>
              <a:t> de un determinado tipo de referencia.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ECMAScript dispone de varios tipos de referencia nativos: Object, Array, Date, </a:t>
            </a:r>
            <a:r>
              <a:rPr lang="es-ES" dirty="0" err="1" smtClean="0"/>
              <a:t>RegExp</a:t>
            </a:r>
            <a:r>
              <a:rPr lang="es-ES" dirty="0" smtClean="0"/>
              <a:t>, Function, </a:t>
            </a:r>
            <a:r>
              <a:rPr lang="es-ES" dirty="0" err="1" smtClean="0"/>
              <a:t>Primitive</a:t>
            </a:r>
            <a:r>
              <a:rPr lang="es-ES" dirty="0" smtClean="0"/>
              <a:t> </a:t>
            </a:r>
            <a:r>
              <a:rPr lang="es-ES" dirty="0" err="1" smtClean="0"/>
              <a:t>Wrappers</a:t>
            </a:r>
            <a:r>
              <a:rPr lang="es-ES" dirty="0" smtClean="0"/>
              <a:t>, </a:t>
            </a:r>
            <a:r>
              <a:rPr lang="es-ES" dirty="0" err="1" smtClean="0"/>
              <a:t>Math</a:t>
            </a:r>
            <a:r>
              <a:rPr lang="es-ES" dirty="0" smtClean="0"/>
              <a:t>, Error...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Algunos tipos de referencia nativos tienen formas literales (aconsejadas).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JavaScript no permite trabajar directamente con las ubicaciones en memoria.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67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Cuando manipulamos un objeto, realmente trabajamos con una referencia al objeto (almacenado en el </a:t>
            </a:r>
            <a:r>
              <a:rPr lang="es-ES" i="1" dirty="0" smtClean="0"/>
              <a:t>montón</a:t>
            </a:r>
            <a:r>
              <a:rPr lang="es-ES" dirty="0" smtClean="0"/>
              <a:t> – </a:t>
            </a:r>
            <a:r>
              <a:rPr lang="es-ES" i="1" dirty="0" err="1" smtClean="0"/>
              <a:t>heap</a:t>
            </a:r>
            <a:r>
              <a:rPr lang="es-ES" dirty="0" smtClean="0"/>
              <a:t>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suele decir que este tipo de valores son accedidos por referencia.</a:t>
            </a:r>
          </a:p>
          <a:p>
            <a:pPr>
              <a:spcAft>
                <a:spcPts val="600"/>
              </a:spcAft>
            </a:pPr>
            <a:r>
              <a:rPr lang="es-ES" dirty="0"/>
              <a:t>Si igualamos una variable con un valor </a:t>
            </a:r>
            <a:r>
              <a:rPr lang="es-ES" dirty="0" smtClean="0"/>
              <a:t>de referencia a </a:t>
            </a:r>
            <a:r>
              <a:rPr lang="es-ES" dirty="0"/>
              <a:t>otra, cada variable tiene su </a:t>
            </a:r>
            <a:r>
              <a:rPr lang="es-ES" dirty="0" smtClean="0"/>
              <a:t>propia copia de la referencia.</a:t>
            </a:r>
            <a:endParaRPr lang="es-ES" dirty="0"/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912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4906917" cy="3221509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 err="1" smtClean="0"/>
              <a:t>obj</a:t>
            </a:r>
            <a:r>
              <a:rPr lang="es-ES" dirty="0" smtClean="0"/>
              <a:t>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s-ES" dirty="0" smtClean="0"/>
              <a:t> </a:t>
            </a:r>
            <a:r>
              <a:rPr lang="es-ES" dirty="0" err="1" smtClean="0"/>
              <a:t>Object</a:t>
            </a:r>
            <a:r>
              <a:rPr lang="es-ES" dirty="0" smtClean="0"/>
              <a:t>();</a:t>
            </a:r>
            <a:br>
              <a:rPr lang="es-ES" dirty="0" smtClean="0"/>
            </a:br>
            <a:r>
              <a:rPr lang="es-ES" dirty="0" err="1" smtClean="0"/>
              <a:t>obj.prop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/>
              <a:t>;</a:t>
            </a:r>
            <a:br>
              <a:rPr lang="es-ES" dirty="0" smtClean="0"/>
            </a:br>
            <a:r>
              <a:rPr lang="es-ES" dirty="0" err="1" smtClean="0"/>
              <a:t>obj.fun</a:t>
            </a:r>
            <a:r>
              <a:rPr lang="es-ES" dirty="0" smtClean="0"/>
              <a:t> =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(){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};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 err="1" smtClean="0"/>
              <a:t>obj</a:t>
            </a:r>
            <a:r>
              <a:rPr lang="es-ES" dirty="0" smtClean="0"/>
              <a:t> = 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prop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/>
              <a:t>,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fun</a:t>
            </a:r>
            <a:r>
              <a:rPr lang="es-ES" dirty="0" smtClean="0"/>
              <a:t>: </a:t>
            </a:r>
            <a:r>
              <a:rPr lang="es-ES" dirty="0" err="1" smtClean="0"/>
              <a:t>function</a:t>
            </a:r>
            <a:r>
              <a:rPr lang="es-ES" dirty="0" smtClean="0"/>
              <a:t> () {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}</a:t>
            </a:r>
            <a:br>
              <a:rPr lang="es-ES" dirty="0" smtClean="0"/>
            </a:br>
            <a:r>
              <a:rPr lang="es-ES" dirty="0" smtClean="0"/>
              <a:t>};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Formas literales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6220788" y="1272540"/>
            <a:ext cx="6096000" cy="3847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arr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Array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();</a:t>
            </a:r>
            <a:br>
              <a:rPr lang="es-ES" sz="2800" dirty="0">
                <a:solidFill>
                  <a:srgbClr val="323330"/>
                </a:solidFill>
                <a:latin typeface="+mj-lt"/>
              </a:rPr>
            </a:b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arr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[];</a:t>
            </a:r>
          </a:p>
          <a:p>
            <a:pPr>
              <a:spcAft>
                <a:spcPts val="600"/>
              </a:spcAft>
            </a:pPr>
            <a:endParaRPr lang="es-ES" sz="2800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reg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RegExp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800" dirty="0">
                <a:solidFill>
                  <a:srgbClr val="C00000"/>
                </a:solidFill>
                <a:latin typeface="+mj-lt"/>
              </a:rPr>
              <a:t>'\\d+'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800" dirty="0">
                <a:solidFill>
                  <a:srgbClr val="323330"/>
                </a:solidFill>
                <a:latin typeface="+mj-lt"/>
              </a:rPr>
            </a:b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reg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rgbClr val="7030A0"/>
                </a:solidFill>
                <a:latin typeface="+mj-lt"/>
              </a:rPr>
              <a:t>/d</a:t>
            </a:r>
            <a:r>
              <a:rPr lang="es-ES" sz="2800" dirty="0" smtClean="0">
                <a:solidFill>
                  <a:srgbClr val="7030A0"/>
                </a:solidFill>
                <a:latin typeface="+mj-lt"/>
              </a:rPr>
              <a:t>+/</a:t>
            </a:r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;</a:t>
            </a:r>
          </a:p>
          <a:p>
            <a:pPr>
              <a:spcAft>
                <a:spcPts val="600"/>
              </a:spcAft>
            </a:pPr>
            <a:endParaRPr lang="es-ES" sz="2800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fun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Function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8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800" dirty="0" err="1">
                <a:solidFill>
                  <a:srgbClr val="C00000"/>
                </a:solidFill>
                <a:latin typeface="+mj-lt"/>
              </a:rPr>
              <a:t>return</a:t>
            </a:r>
            <a:r>
              <a:rPr lang="es-ES" sz="2800" dirty="0">
                <a:solidFill>
                  <a:srgbClr val="C00000"/>
                </a:solidFill>
                <a:latin typeface="+mj-lt"/>
              </a:rPr>
              <a:t> 1;'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800" dirty="0">
                <a:solidFill>
                  <a:srgbClr val="323330"/>
                </a:solidFill>
                <a:latin typeface="+mj-lt"/>
              </a:rPr>
            </a:b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fun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(){ 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800" dirty="0">
                <a:solidFill>
                  <a:srgbClr val="00B050"/>
                </a:solidFill>
                <a:latin typeface="+mj-lt"/>
              </a:rPr>
              <a:t>1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; };</a:t>
            </a:r>
          </a:p>
        </p:txBody>
      </p:sp>
    </p:spTree>
    <p:extLst>
      <p:ext uri="{BB962C8B-B14F-4D97-AF65-F5344CB8AC3E}">
        <p14:creationId xmlns:p14="http://schemas.microsoft.com/office/powerpoint/2010/main" val="408349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Al trabajar con un valor de referencia, podemos añadir, cambiar o borrar propiedades siempre que queramos.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rgbClr val="323330"/>
                </a:solidFill>
              </a:rPr>
              <a:t> person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>
                <a:solidFill>
                  <a:srgbClr val="323330"/>
                </a:solidFill>
              </a:rPr>
              <a:t> Object</a:t>
            </a:r>
            <a:r>
              <a:rPr lang="en-US" dirty="0" smtClean="0">
                <a:solidFill>
                  <a:srgbClr val="323330"/>
                </a:solidFill>
              </a:rPr>
              <a:t>();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person.name </a:t>
            </a:r>
            <a:r>
              <a:rPr lang="en-US" dirty="0">
                <a:solidFill>
                  <a:srgbClr val="323330"/>
                </a:solidFill>
              </a:rPr>
              <a:t>=</a:t>
            </a:r>
            <a:r>
              <a:rPr lang="en-US" dirty="0">
                <a:solidFill>
                  <a:srgbClr val="C00000"/>
                </a:solidFill>
              </a:rPr>
              <a:t> 'Rob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console.log(person.name);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//Rob</a:t>
            </a:r>
            <a:r>
              <a:rPr lang="en-US" dirty="0" smtClean="0">
                <a:solidFill>
                  <a:srgbClr val="323330"/>
                </a:solidFill>
              </a:rPr>
              <a:t/>
            </a:r>
            <a:br>
              <a:rPr lang="en-U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En valores primitivos no funcionará aunque no dará ningún error.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rgbClr val="323330"/>
                </a:solidFill>
              </a:rPr>
              <a:t> name = </a:t>
            </a:r>
            <a:r>
              <a:rPr lang="en-US" dirty="0">
                <a:solidFill>
                  <a:srgbClr val="C00000"/>
                </a:solidFill>
              </a:rPr>
              <a:t>'Rob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err="1" smtClean="0">
                <a:solidFill>
                  <a:srgbClr val="323330"/>
                </a:solidFill>
              </a:rPr>
              <a:t>name.age</a:t>
            </a:r>
            <a:r>
              <a:rPr lang="en-US" dirty="0" smtClean="0">
                <a:solidFill>
                  <a:srgbClr val="323330"/>
                </a:solidFill>
              </a:rPr>
              <a:t> </a:t>
            </a:r>
            <a:r>
              <a:rPr lang="en-US" dirty="0">
                <a:solidFill>
                  <a:srgbClr val="323330"/>
                </a:solidFill>
              </a:rPr>
              <a:t>= </a:t>
            </a:r>
            <a:r>
              <a:rPr lang="en-US" dirty="0" smtClean="0">
                <a:solidFill>
                  <a:srgbClr val="00B050"/>
                </a:solidFill>
              </a:rPr>
              <a:t>38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console.log(</a:t>
            </a:r>
            <a:r>
              <a:rPr lang="en-US" smtClean="0">
                <a:solidFill>
                  <a:srgbClr val="323330"/>
                </a:solidFill>
              </a:rPr>
              <a:t>name.age</a:t>
            </a:r>
            <a:r>
              <a:rPr lang="en-US" dirty="0">
                <a:solidFill>
                  <a:srgbClr val="323330"/>
                </a:solidFill>
              </a:rPr>
              <a:t>); </a:t>
            </a:r>
            <a:r>
              <a:rPr lang="en-US" dirty="0" smtClean="0">
                <a:solidFill>
                  <a:srgbClr val="323330"/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Propiedades dinámicas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320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9240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tipos de tipos de referencia especiales que hacen más fácil la interacción con valores primitivos.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Estos tipos son creados automáticamente cuando accedemos a una cadena, un número o un booleano.  </a:t>
            </a:r>
            <a:endParaRPr lang="es-ES" dirty="0"/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09470" y="270933"/>
            <a:ext cx="3411686" cy="572031"/>
          </a:xfrm>
        </p:spPr>
        <p:txBody>
          <a:bodyPr/>
          <a:lstStyle/>
          <a:p>
            <a:r>
              <a:rPr lang="es-ES" dirty="0" err="1" smtClean="0"/>
              <a:t>Primitive</a:t>
            </a:r>
            <a:r>
              <a:rPr lang="es-ES" dirty="0" smtClean="0"/>
              <a:t> </a:t>
            </a:r>
            <a:r>
              <a:rPr lang="es-ES" dirty="0" err="1" smtClean="0"/>
              <a:t>Wrappers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370702" y="3297534"/>
            <a:ext cx="2722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'Rob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s2 = s1.substring(2);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701" y="4667587"/>
            <a:ext cx="2722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String(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'Rob'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s2 = s1.substring(2);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//b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null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3384" y="3202796"/>
            <a:ext cx="46333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Cuando s1 es accedida ocurre lo siguiente: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crea una instancia de tipo </a:t>
            </a:r>
            <a:r>
              <a:rPr lang="es-ES" i="1" dirty="0" err="1" smtClean="0">
                <a:solidFill>
                  <a:srgbClr val="323330"/>
                </a:solidFill>
                <a:latin typeface="+mj-lt"/>
              </a:rPr>
              <a:t>String</a:t>
            </a:r>
            <a:endParaRPr lang="es-ES" i="1" dirty="0" smtClean="0">
              <a:solidFill>
                <a:srgbClr val="323330"/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llama al método </a:t>
            </a:r>
            <a:r>
              <a:rPr lang="es-ES" i="1" dirty="0" err="1" smtClean="0">
                <a:solidFill>
                  <a:srgbClr val="323330"/>
                </a:solidFill>
                <a:latin typeface="+mj-lt"/>
              </a:rPr>
              <a:t>substring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de la instancia.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destruye la instancia.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3384" y="4667587"/>
            <a:ext cx="497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Podemos pensar los 3 pasos anteriores así también.</a:t>
            </a:r>
          </a:p>
        </p:txBody>
      </p:sp>
    </p:spTree>
    <p:extLst>
      <p:ext uri="{BB962C8B-B14F-4D97-AF65-F5344CB8AC3E}">
        <p14:creationId xmlns:p14="http://schemas.microsoft.com/office/powerpoint/2010/main" val="47567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7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</a:t>
            </a:r>
            <a:r>
              <a:rPr lang="es-ES" dirty="0" err="1" smtClean="0"/>
              <a:t>objecto</a:t>
            </a:r>
            <a:r>
              <a:rPr lang="es-ES" dirty="0" smtClean="0"/>
              <a:t> Global es inaccesible en ECMAScript.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Toda variable o función definida globalmente es una propiedad del objeto Global.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Hay varios métodos existentes en el objeto Global, como </a:t>
            </a:r>
            <a:r>
              <a:rPr lang="es-ES" dirty="0" err="1" smtClean="0"/>
              <a:t>isNaN</a:t>
            </a:r>
            <a:r>
              <a:rPr lang="es-ES" dirty="0" smtClean="0"/>
              <a:t>(), </a:t>
            </a:r>
            <a:r>
              <a:rPr lang="es-ES" dirty="0" err="1" smtClean="0"/>
              <a:t>isFinite</a:t>
            </a:r>
            <a:r>
              <a:rPr lang="es-ES" dirty="0" smtClean="0"/>
              <a:t>(), </a:t>
            </a:r>
            <a:r>
              <a:rPr lang="es-ES" dirty="0" err="1" smtClean="0"/>
              <a:t>parseInt</a:t>
            </a:r>
            <a:r>
              <a:rPr lang="es-ES" dirty="0" smtClean="0"/>
              <a:t>(), eval(), </a:t>
            </a:r>
            <a:r>
              <a:rPr lang="es-ES" dirty="0" err="1" smtClean="0"/>
              <a:t>encodeURI</a:t>
            </a:r>
            <a:r>
              <a:rPr lang="es-ES" dirty="0" smtClean="0"/>
              <a:t>()…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Global</a:t>
            </a:r>
          </a:p>
        </p:txBody>
      </p:sp>
    </p:spTree>
    <p:extLst>
      <p:ext uri="{BB962C8B-B14F-4D97-AF65-F5344CB8AC3E}">
        <p14:creationId xmlns:p14="http://schemas.microsoft.com/office/powerpoint/2010/main" val="78941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Propiedades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69083" y="1278795"/>
            <a:ext cx="4396603" cy="2761864"/>
            <a:chOff x="269084" y="1278795"/>
            <a:chExt cx="3924300" cy="24651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084" y="1278795"/>
              <a:ext cx="3924300" cy="10382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155" y="2267592"/>
              <a:ext cx="3838575" cy="1476375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376" y="1291152"/>
            <a:ext cx="4513988" cy="27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1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/>
              <a:t>eval() es el método más potente en ECMAScript.</a:t>
            </a:r>
          </a:p>
          <a:p>
            <a:pPr>
              <a:spcAft>
                <a:spcPts val="600"/>
              </a:spcAft>
            </a:pPr>
            <a:r>
              <a:rPr lang="es-ES" dirty="0"/>
              <a:t>eval() actúa como un interprete de ECMAScript sobre un argumento de tipo cadena.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solidFill>
                  <a:srgbClr val="323330"/>
                </a:solidFill>
              </a:rPr>
              <a:t>eval(</a:t>
            </a:r>
            <a:r>
              <a:rPr lang="es-ES" dirty="0">
                <a:solidFill>
                  <a:srgbClr val="C00000"/>
                </a:solidFill>
              </a:rPr>
              <a:t>'console.log("hola")'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//hola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/>
              <a:t>e</a:t>
            </a:r>
            <a:r>
              <a:rPr lang="es-ES" dirty="0" smtClean="0"/>
              <a:t>val</a:t>
            </a:r>
          </a:p>
        </p:txBody>
      </p:sp>
    </p:spTree>
    <p:extLst>
      <p:ext uri="{BB962C8B-B14F-4D97-AF65-F5344CB8AC3E}">
        <p14:creationId xmlns:p14="http://schemas.microsoft.com/office/powerpoint/2010/main" val="25599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ECMA-262 no indica como acceder al objeto Global, los navegadores lo implementan haciendo que </a:t>
            </a:r>
            <a:r>
              <a:rPr lang="es-ES" i="1" dirty="0" smtClean="0"/>
              <a:t>window</a:t>
            </a:r>
            <a:r>
              <a:rPr lang="es-ES" dirty="0" smtClean="0"/>
              <a:t> sea el delegado del objeto Global.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Todas las variables y funciones declaradas en el scope global se convierten en propiedades de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/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game</a:t>
            </a:r>
            <a:r>
              <a:rPr lang="es-ES" dirty="0" smtClean="0">
                <a:solidFill>
                  <a:srgbClr val="323330"/>
                </a:solidFill>
              </a:rPr>
              <a:t>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pang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 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err="1" smtClean="0">
                <a:solidFill>
                  <a:srgbClr val="323330"/>
                </a:solidFill>
              </a:rPr>
              <a:t>window.game</a:t>
            </a:r>
            <a:r>
              <a:rPr lang="es-ES" dirty="0" smtClean="0">
                <a:solidFill>
                  <a:srgbClr val="323330"/>
                </a:solidFill>
              </a:rPr>
              <a:t>);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window.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pang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window</a:t>
            </a:r>
          </a:p>
        </p:txBody>
      </p:sp>
    </p:spTree>
    <p:extLst>
      <p:ext uri="{BB962C8B-B14F-4D97-AF65-F5344CB8AC3E}">
        <p14:creationId xmlns:p14="http://schemas.microsoft.com/office/powerpoint/2010/main" val="22650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Pasando argumentos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56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Pasando argumentos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02290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Todos los argumentos en ECMAScript son pasados por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valor de fuera de la función es copiado en el argumento dentro de la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variables se pueden acceder por valor o por referencia pero los argumentos siempre se pasan por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32487" y="3572002"/>
            <a:ext cx="32842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){</a:t>
            </a: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    person.name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}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Object();</a:t>
            </a:r>
          </a:p>
          <a:p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console.log(person.name); 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Rob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14254" y="3572002"/>
            <a:ext cx="38722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){</a:t>
            </a: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= new Object();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person.name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}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Object();</a:t>
            </a:r>
          </a:p>
          <a:p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console.log(person.name);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undefined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505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ECMAScript no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ligado</a:t>
            </a:r>
            <a:r>
              <a:rPr lang="en-US" dirty="0" smtClean="0"/>
              <a:t> a los </a:t>
            </a:r>
            <a:r>
              <a:rPr lang="en-US" dirty="0" err="1" smtClean="0"/>
              <a:t>navegadores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ECMA-262 define ECMAScript </a:t>
            </a:r>
            <a:r>
              <a:rPr lang="en-US" dirty="0" err="1" smtClean="0"/>
              <a:t>como</a:t>
            </a:r>
            <a:r>
              <a:rPr lang="en-US" dirty="0" smtClean="0"/>
              <a:t> la base </a:t>
            </a:r>
            <a:r>
              <a:rPr lang="en-US" dirty="0" err="1" smtClean="0"/>
              <a:t>sobre</a:t>
            </a:r>
            <a:r>
              <a:rPr lang="en-US" dirty="0" smtClean="0"/>
              <a:t> la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 de script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robustos</a:t>
            </a:r>
            <a:r>
              <a:rPr lang="en-US" dirty="0" smtClean="0"/>
              <a:t> se </a:t>
            </a:r>
            <a:r>
              <a:rPr lang="en-US" dirty="0" err="1" smtClean="0"/>
              <a:t>han</a:t>
            </a:r>
            <a:r>
              <a:rPr lang="en-US" dirty="0" smtClean="0"/>
              <a:t> de </a:t>
            </a:r>
            <a:r>
              <a:rPr lang="en-US" dirty="0" err="1" smtClean="0"/>
              <a:t>construir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Los </a:t>
            </a:r>
            <a:r>
              <a:rPr lang="en-US" dirty="0" err="1" smtClean="0"/>
              <a:t>navegadores</a:t>
            </a:r>
            <a:r>
              <a:rPr lang="en-US" dirty="0" smtClean="0"/>
              <a:t> son </a:t>
            </a:r>
            <a:r>
              <a:rPr lang="en-US" dirty="0" err="1" smtClean="0"/>
              <a:t>uno</a:t>
            </a:r>
            <a:r>
              <a:rPr lang="en-US" dirty="0" smtClean="0"/>
              <a:t> de los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existir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 </a:t>
            </a:r>
            <a:r>
              <a:rPr lang="en-US" dirty="0" err="1" smtClean="0"/>
              <a:t>incluyen</a:t>
            </a:r>
            <a:r>
              <a:rPr lang="en-US" dirty="0" smtClean="0"/>
              <a:t> </a:t>
            </a:r>
            <a:r>
              <a:rPr lang="en-US" dirty="0" err="1" smtClean="0"/>
              <a:t>NodeJS</a:t>
            </a:r>
            <a:r>
              <a:rPr lang="en-US" dirty="0" smtClean="0"/>
              <a:t> y Adobe Flash.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JavaScript </a:t>
            </a:r>
            <a:r>
              <a:rPr lang="en-US" dirty="0" err="1" smtClean="0"/>
              <a:t>implementa</a:t>
            </a:r>
            <a:r>
              <a:rPr lang="en-US" dirty="0" smtClean="0"/>
              <a:t> ECMAScript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lo </a:t>
            </a:r>
            <a:r>
              <a:rPr lang="en-US" dirty="0" err="1" smtClean="0"/>
              <a:t>hace</a:t>
            </a:r>
            <a:r>
              <a:rPr lang="en-US" dirty="0" smtClean="0"/>
              <a:t> Adobe ActionScript.</a:t>
            </a:r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Implementaciones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23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23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concepto </a:t>
            </a:r>
            <a:r>
              <a:rPr lang="es-ES" i="1" dirty="0" smtClean="0"/>
              <a:t>de contexto de ejecución </a:t>
            </a:r>
            <a:r>
              <a:rPr lang="es-ES" dirty="0" smtClean="0"/>
              <a:t>o </a:t>
            </a:r>
            <a:r>
              <a:rPr lang="es-ES" i="1" dirty="0" smtClean="0"/>
              <a:t>contexto</a:t>
            </a:r>
            <a:r>
              <a:rPr lang="es-ES" dirty="0" smtClean="0"/>
              <a:t> es de máxima importancia en JavaScript.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</a:t>
            </a:r>
            <a:r>
              <a:rPr lang="es-ES" dirty="0" smtClean="0"/>
              <a:t> de una variable o función define a qué otros datos tiene acceso.</a:t>
            </a:r>
          </a:p>
          <a:p>
            <a:r>
              <a:rPr lang="es-ES" dirty="0" smtClean="0"/>
              <a:t>Cada </a:t>
            </a:r>
            <a:r>
              <a:rPr lang="es-ES" i="1" dirty="0" smtClean="0"/>
              <a:t>contexto</a:t>
            </a:r>
            <a:r>
              <a:rPr lang="es-ES" dirty="0" smtClean="0"/>
              <a:t> tiene asociado un </a:t>
            </a:r>
            <a:r>
              <a:rPr lang="es-ES" i="1" dirty="0" smtClean="0"/>
              <a:t>variable object </a:t>
            </a:r>
            <a:r>
              <a:rPr lang="es-ES" dirty="0" smtClean="0"/>
              <a:t>donde existen todas las variables y funciones del mismo.</a:t>
            </a:r>
          </a:p>
          <a:p>
            <a:r>
              <a:rPr lang="es-ES" dirty="0" smtClean="0"/>
              <a:t>Este objeto no es accesible y es usado para manejar los datos.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 global </a:t>
            </a:r>
            <a:r>
              <a:rPr lang="es-ES" dirty="0" smtClean="0"/>
              <a:t>es el </a:t>
            </a:r>
            <a:r>
              <a:rPr lang="es-ES" i="1" dirty="0" smtClean="0"/>
              <a:t>contexto</a:t>
            </a:r>
            <a:r>
              <a:rPr lang="es-ES" dirty="0" smtClean="0"/>
              <a:t> más externo.</a:t>
            </a:r>
          </a:p>
          <a:p>
            <a:r>
              <a:rPr lang="es-ES" dirty="0" smtClean="0"/>
              <a:t>Cuando un </a:t>
            </a:r>
            <a:r>
              <a:rPr lang="es-ES" i="1" dirty="0" smtClean="0"/>
              <a:t>contexto</a:t>
            </a:r>
            <a:r>
              <a:rPr lang="es-ES" dirty="0" smtClean="0"/>
              <a:t> ejecuta todo su código, se destruye, junto con todas las variables y funciones definidas en él.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 global </a:t>
            </a:r>
            <a:r>
              <a:rPr lang="es-ES" dirty="0" smtClean="0"/>
              <a:t>sólo se destruye al salir de la aplicación.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Contexto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7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Cada llamada a una función tiene su propio contexto de ejecución que se inserta en una pila de contextos.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Una vez se ejecuta el código de la función se retorna al anterior contexto y el contexto de la función es destruido.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Contexto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028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Cuando se ejecuta el código de un contexto, se crea un </a:t>
            </a:r>
            <a:r>
              <a:rPr lang="es-ES" i="1" dirty="0" smtClean="0"/>
              <a:t>scope chain </a:t>
            </a:r>
            <a:r>
              <a:rPr lang="es-ES" dirty="0" smtClean="0"/>
              <a:t>o una </a:t>
            </a:r>
            <a:r>
              <a:rPr lang="es-ES" i="1" dirty="0" smtClean="0"/>
              <a:t>cadena de scope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scope chain </a:t>
            </a:r>
            <a:r>
              <a:rPr lang="es-ES" dirty="0" smtClean="0"/>
              <a:t>es una colección con todos los </a:t>
            </a:r>
            <a:r>
              <a:rPr lang="es-ES" i="1" dirty="0" smtClean="0"/>
              <a:t>variable objects </a:t>
            </a:r>
            <a:r>
              <a:rPr lang="es-ES" dirty="0" smtClean="0"/>
              <a:t>a los que tiene acceso un determinado </a:t>
            </a:r>
            <a:r>
              <a:rPr lang="es-ES" i="1" dirty="0" smtClean="0"/>
              <a:t>contexto de ejecución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primer </a:t>
            </a:r>
            <a:r>
              <a:rPr lang="es-ES" i="1" dirty="0" smtClean="0"/>
              <a:t>variable object </a:t>
            </a:r>
            <a:r>
              <a:rPr lang="es-ES" dirty="0" smtClean="0"/>
              <a:t>del </a:t>
            </a:r>
            <a:r>
              <a:rPr lang="es-ES" i="1" dirty="0" smtClean="0"/>
              <a:t>scope chain </a:t>
            </a:r>
            <a:r>
              <a:rPr lang="es-ES" dirty="0" smtClean="0"/>
              <a:t>es siempre el del contexto cuyo código se está ejecutando.</a:t>
            </a:r>
          </a:p>
          <a:p>
            <a:r>
              <a:rPr lang="es-ES" dirty="0" smtClean="0"/>
              <a:t>Si el contexto es una función, el </a:t>
            </a:r>
            <a:r>
              <a:rPr lang="es-ES" i="1" dirty="0" smtClean="0"/>
              <a:t>activation object </a:t>
            </a:r>
            <a:r>
              <a:rPr lang="es-ES" dirty="0" smtClean="0"/>
              <a:t>es usado como </a:t>
            </a:r>
            <a:r>
              <a:rPr lang="es-ES" i="1" dirty="0" smtClean="0"/>
              <a:t>variable object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activation object </a:t>
            </a:r>
            <a:r>
              <a:rPr lang="es-ES" dirty="0" smtClean="0"/>
              <a:t>se inicia con una sola variable llamada </a:t>
            </a:r>
            <a:r>
              <a:rPr lang="es-ES" i="1" dirty="0" smtClean="0"/>
              <a:t>arguments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siguiente </a:t>
            </a:r>
            <a:r>
              <a:rPr lang="es-ES" i="1" dirty="0" smtClean="0"/>
              <a:t>variable object </a:t>
            </a:r>
            <a:r>
              <a:rPr lang="es-ES" dirty="0" smtClean="0"/>
              <a:t>en el </a:t>
            </a:r>
            <a:r>
              <a:rPr lang="es-ES" i="1" dirty="0" smtClean="0"/>
              <a:t>scope chain </a:t>
            </a:r>
            <a:r>
              <a:rPr lang="es-ES" dirty="0" smtClean="0"/>
              <a:t>es el </a:t>
            </a:r>
            <a:r>
              <a:rPr lang="es-ES" i="1" dirty="0" smtClean="0"/>
              <a:t>contexto</a:t>
            </a:r>
            <a:r>
              <a:rPr lang="es-ES" dirty="0" smtClean="0"/>
              <a:t> contenedor.</a:t>
            </a:r>
          </a:p>
          <a:p>
            <a:r>
              <a:rPr lang="es-ES" dirty="0" smtClean="0"/>
              <a:t>Este patrón se repite hasta llegar al contexto global.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717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identificadores (variables y funciones) se resuelven navegando el scope chain en busca de sus nombres.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navegación empieza de dentro hacia fuera.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existen dos variables con el mismo nombre se usará la primera que se encuentre en este proceso de búsqueda o navegación.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Veamos un ejemplo.</a:t>
            </a:r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065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4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4800" dirty="0" err="1"/>
              <a:t>add</a:t>
            </a:r>
            <a:r>
              <a:rPr lang="pt-BR" sz="4800" dirty="0"/>
              <a:t>(num1, num2) {</a:t>
            </a:r>
          </a:p>
          <a:p>
            <a:pPr marL="0" indent="0">
              <a:buNone/>
            </a:pPr>
            <a:r>
              <a:rPr lang="pt-BR" sz="4800" dirty="0"/>
              <a:t>	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pt-BR" sz="4800" dirty="0"/>
              <a:t> sum = num1 + num2;</a:t>
            </a:r>
          </a:p>
          <a:p>
            <a:pPr marL="0" indent="0">
              <a:buNone/>
            </a:pPr>
            <a:r>
              <a:rPr lang="pt-BR" sz="4800" dirty="0"/>
              <a:t>	</a:t>
            </a:r>
            <a:r>
              <a:rPr lang="pt-BR" sz="48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4800" dirty="0"/>
              <a:t>sum;</a:t>
            </a:r>
          </a:p>
          <a:p>
            <a:pPr marL="0" indent="0">
              <a:buNone/>
            </a:pPr>
            <a:r>
              <a:rPr lang="pt-BR" sz="4800" dirty="0"/>
              <a:t>}</a:t>
            </a:r>
            <a:endParaRPr lang="es-ES" sz="4800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04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Scope chain de la función </a:t>
            </a:r>
            <a:r>
              <a:rPr lang="es-ES" i="1" dirty="0" err="1" smtClean="0"/>
              <a:t>add</a:t>
            </a:r>
            <a:r>
              <a:rPr lang="es-ES" i="1" dirty="0" smtClean="0"/>
              <a:t>()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67" y="2818340"/>
            <a:ext cx="8305836" cy="239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Scope chain de la función </a:t>
            </a:r>
            <a:r>
              <a:rPr lang="es-ES" i="1" dirty="0" err="1" smtClean="0"/>
              <a:t>add</a:t>
            </a:r>
            <a:r>
              <a:rPr lang="es-ES" i="1" dirty="0" smtClean="0"/>
              <a:t>() </a:t>
            </a:r>
            <a:r>
              <a:rPr lang="es-ES" dirty="0" smtClean="0"/>
              <a:t>al ser ejecutada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7" y="1971615"/>
            <a:ext cx="6756400" cy="42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0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 nivel de performance acceder a variables fuera de contexto tiene un coste.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Cuanto más fuera se encuentre un identificador más lenta es su lectura.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acceso a las variables locales es siempre más rápido.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</a:t>
            </a:r>
            <a:r>
              <a:rPr lang="es-ES" i="1" dirty="0" err="1" smtClean="0"/>
              <a:t>with</a:t>
            </a:r>
            <a:r>
              <a:rPr lang="es-ES" dirty="0"/>
              <a:t> </a:t>
            </a:r>
            <a:r>
              <a:rPr lang="es-ES" dirty="0" smtClean="0"/>
              <a:t>y </a:t>
            </a:r>
            <a:r>
              <a:rPr lang="es-ES" i="1" dirty="0" smtClean="0"/>
              <a:t>try catch </a:t>
            </a:r>
            <a:r>
              <a:rPr lang="es-ES" dirty="0" smtClean="0"/>
              <a:t>aumenta el </a:t>
            </a:r>
            <a:r>
              <a:rPr lang="es-ES" i="1" dirty="0" smtClean="0"/>
              <a:t>scope chain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anteriores sentencias junto a </a:t>
            </a:r>
            <a:r>
              <a:rPr lang="es-ES" i="1" dirty="0" err="1" smtClean="0"/>
              <a:t>eval</a:t>
            </a:r>
            <a:r>
              <a:rPr lang="es-ES" i="1" dirty="0" smtClean="0"/>
              <a:t>()</a:t>
            </a:r>
            <a:r>
              <a:rPr lang="es-ES" dirty="0" smtClean="0"/>
              <a:t> se consideran </a:t>
            </a:r>
            <a:r>
              <a:rPr lang="es-ES" i="1" dirty="0" err="1" smtClean="0"/>
              <a:t>scopes</a:t>
            </a:r>
            <a:r>
              <a:rPr lang="es-ES" i="1" dirty="0" smtClean="0"/>
              <a:t> dinámicos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 scope dinámico es aquel que sólo puede ser determinado en tiempo de ejecución.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217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</a:t>
            </a:r>
            <a:r>
              <a:rPr lang="es-ES" i="1" dirty="0"/>
              <a:t>c</a:t>
            </a:r>
            <a:r>
              <a:rPr lang="es-ES" i="1" dirty="0" smtClean="0"/>
              <a:t>losures</a:t>
            </a:r>
            <a:r>
              <a:rPr lang="es-ES" dirty="0" smtClean="0"/>
              <a:t> son uno de los aspectos más potentes de JavaScript.</a:t>
            </a:r>
          </a:p>
          <a:p>
            <a:r>
              <a:rPr lang="es-ES" dirty="0" smtClean="0"/>
              <a:t>Permiten a una función acceder a datos ajenos a su </a:t>
            </a:r>
            <a:r>
              <a:rPr lang="es-ES" i="1" dirty="0" smtClean="0"/>
              <a:t>scope local</a:t>
            </a:r>
            <a:r>
              <a:rPr lang="es-ES" dirty="0" smtClean="0"/>
              <a:t>.</a:t>
            </a:r>
          </a:p>
          <a:p>
            <a:r>
              <a:rPr lang="es-ES" dirty="0" smtClean="0"/>
              <a:t>Tenemos que ser conscientes del impacto a nivel de performance que pueden tener, a nivel de memoria y velocidad de ejecución.</a:t>
            </a:r>
          </a:p>
          <a:p>
            <a:r>
              <a:rPr lang="es-ES" dirty="0" smtClean="0"/>
              <a:t>Ejemplo a continuación:</a:t>
            </a:r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877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r>
              <a:rPr lang="es-ES" b="1" dirty="0" smtClean="0"/>
              <a:t/>
            </a:r>
            <a:br>
              <a:rPr lang="es-ES" b="1" dirty="0" smtClean="0"/>
            </a:b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es-ES" dirty="0" smtClean="0"/>
              <a:t>Básicamente, describe las siguientes partes del lenguaje: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Sintaxis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Tipos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Sentencias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clave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reservadas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Operadores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Objetos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829778" y="270933"/>
            <a:ext cx="4391378" cy="572031"/>
          </a:xfrm>
        </p:spPr>
        <p:txBody>
          <a:bodyPr/>
          <a:lstStyle/>
          <a:p>
            <a:r>
              <a:rPr lang="es-ES" dirty="0" smtClean="0"/>
              <a:t>¿Qué especifica ECMA-262?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291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 err="1"/>
              <a:t>assignEvents</a:t>
            </a:r>
            <a:r>
              <a:rPr lang="es-ES" sz="3200" dirty="0"/>
              <a:t>() {</a:t>
            </a:r>
          </a:p>
          <a:p>
            <a:pPr marL="0" indent="0">
              <a:buNone/>
            </a:pPr>
            <a:r>
              <a:rPr lang="es-ES" sz="3200" dirty="0"/>
              <a:t>	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3200" dirty="0"/>
              <a:t> id = </a:t>
            </a:r>
            <a:r>
              <a:rPr lang="es-ES" sz="3200" dirty="0">
                <a:solidFill>
                  <a:srgbClr val="C00000"/>
                </a:solidFill>
              </a:rPr>
              <a:t>'xdi9592'</a:t>
            </a:r>
            <a:r>
              <a:rPr lang="es-ES" sz="3200" dirty="0"/>
              <a:t>;</a:t>
            </a:r>
          </a:p>
          <a:p>
            <a:pPr marL="0" indent="0">
              <a:buNone/>
            </a:pPr>
            <a:r>
              <a:rPr lang="es-ES" sz="3200" dirty="0"/>
              <a:t>	</a:t>
            </a:r>
            <a:r>
              <a:rPr lang="es-ES" sz="3200" dirty="0" err="1"/>
              <a:t>document.getElementById</a:t>
            </a:r>
            <a:r>
              <a:rPr lang="es-ES" sz="3200" dirty="0"/>
              <a:t>(</a:t>
            </a:r>
            <a:r>
              <a:rPr lang="es-ES" sz="3200" dirty="0">
                <a:solidFill>
                  <a:srgbClr val="C00000"/>
                </a:solidFill>
              </a:rPr>
              <a:t>'</a:t>
            </a:r>
            <a:r>
              <a:rPr lang="es-ES" sz="3200" dirty="0" err="1">
                <a:solidFill>
                  <a:srgbClr val="C00000"/>
                </a:solidFill>
              </a:rPr>
              <a:t>save-btn</a:t>
            </a:r>
            <a:r>
              <a:rPr lang="es-ES" sz="3200" dirty="0">
                <a:solidFill>
                  <a:srgbClr val="C00000"/>
                </a:solidFill>
              </a:rPr>
              <a:t>'</a:t>
            </a:r>
            <a:r>
              <a:rPr lang="es-ES" sz="3200" dirty="0"/>
              <a:t>).</a:t>
            </a:r>
            <a:r>
              <a:rPr lang="es-ES" sz="3200" dirty="0" err="1"/>
              <a:t>onclick</a:t>
            </a:r>
            <a:r>
              <a:rPr lang="es-ES" sz="3200" dirty="0"/>
              <a:t> = </a:t>
            </a: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/>
              <a:t>(</a:t>
            </a:r>
            <a:r>
              <a:rPr lang="es-ES" sz="3200" dirty="0" err="1"/>
              <a:t>event</a:t>
            </a:r>
            <a:r>
              <a:rPr lang="es-ES" sz="3200" dirty="0"/>
              <a:t>) {</a:t>
            </a:r>
          </a:p>
          <a:p>
            <a:pPr marL="0" indent="0">
              <a:buNone/>
            </a:pPr>
            <a:r>
              <a:rPr lang="es-ES" sz="3200" dirty="0"/>
              <a:t>		</a:t>
            </a:r>
            <a:r>
              <a:rPr lang="es-ES" sz="3200" dirty="0" err="1"/>
              <a:t>saveDocument</a:t>
            </a:r>
            <a:r>
              <a:rPr lang="es-ES" sz="3200" dirty="0"/>
              <a:t>(id);</a:t>
            </a:r>
          </a:p>
          <a:p>
            <a:pPr marL="0" indent="0">
              <a:buNone/>
            </a:pPr>
            <a:r>
              <a:rPr lang="es-ES" sz="3200" dirty="0"/>
              <a:t>	};</a:t>
            </a:r>
          </a:p>
          <a:p>
            <a:pPr marL="0" indent="0">
              <a:buNone/>
            </a:pPr>
            <a:r>
              <a:rPr lang="es-ES" sz="3200" dirty="0"/>
              <a:t>}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17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Scope chain de la función </a:t>
            </a:r>
            <a:r>
              <a:rPr lang="es-ES" i="1" dirty="0" err="1" smtClean="0"/>
              <a:t>assignEvents</a:t>
            </a:r>
            <a:r>
              <a:rPr lang="es-ES" i="1" dirty="0" smtClean="0"/>
              <a:t>() </a:t>
            </a:r>
            <a:r>
              <a:rPr lang="es-ES" dirty="0" smtClean="0"/>
              <a:t>al ser ejecutada y de la </a:t>
            </a:r>
            <a:r>
              <a:rPr lang="es-ES" i="1" dirty="0" smtClean="0"/>
              <a:t>closure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14" y="2055521"/>
            <a:ext cx="7049119" cy="415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Scope chain </a:t>
            </a:r>
            <a:r>
              <a:rPr lang="es-ES" dirty="0" smtClean="0"/>
              <a:t>ejecutando la </a:t>
            </a:r>
            <a:r>
              <a:rPr lang="es-ES" i="1" dirty="0" smtClean="0"/>
              <a:t>closure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134" y="1833562"/>
            <a:ext cx="5875866" cy="44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1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 y Scope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En JavaScript los bloques no tienen su propio contexto de ejecución.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n-US" sz="2000" dirty="0"/>
              <a:t>) </a:t>
            </a:r>
            <a:r>
              <a:rPr lang="en-US" sz="2000" dirty="0" smtClean="0"/>
              <a:t>{</a:t>
            </a:r>
            <a:br>
              <a:rPr lang="en-US" sz="2000" dirty="0" smtClean="0"/>
            </a:br>
            <a:r>
              <a:rPr lang="en-US" sz="2000" dirty="0"/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/>
              <a:t> game = </a:t>
            </a:r>
            <a:r>
              <a:rPr lang="en-US" sz="2000" dirty="0">
                <a:solidFill>
                  <a:srgbClr val="C00000"/>
                </a:solidFill>
              </a:rPr>
              <a:t>'bomb jack</a:t>
            </a:r>
            <a:r>
              <a:rPr lang="en-US" sz="2000" dirty="0" smtClean="0">
                <a:solidFill>
                  <a:srgbClr val="C00000"/>
                </a:solidFill>
              </a:rPr>
              <a:t>'</a:t>
            </a:r>
            <a:r>
              <a:rPr lang="en-US" sz="2000" dirty="0" smtClean="0"/>
              <a:t>;</a:t>
            </a:r>
            <a:br>
              <a:rPr lang="en-US" sz="2000" dirty="0" smtClean="0"/>
            </a:br>
            <a:r>
              <a:rPr lang="en-US" sz="2000" dirty="0" smtClean="0"/>
              <a:t>}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dirty="0" smtClean="0"/>
              <a:t>console.log(game</a:t>
            </a:r>
            <a:r>
              <a:rPr lang="en-US" sz="2000" dirty="0"/>
              <a:t>); </a:t>
            </a:r>
            <a:r>
              <a:rPr lang="en-US" sz="2000" dirty="0" smtClean="0"/>
              <a:t> 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bomb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jack</a:t>
            </a:r>
          </a:p>
          <a:p>
            <a:pPr marL="457200" lvl="1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Ojo con los bucles for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/>
              <a:t>(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i = 0; i &lt; </a:t>
            </a:r>
            <a:r>
              <a:rPr lang="es-ES" sz="2000" dirty="0" smtClean="0">
                <a:solidFill>
                  <a:srgbClr val="00B050"/>
                </a:solidFill>
              </a:rPr>
              <a:t>10</a:t>
            </a:r>
            <a:r>
              <a:rPr lang="es-ES" sz="2000" dirty="0" smtClean="0"/>
              <a:t>; </a:t>
            </a:r>
            <a:r>
              <a:rPr lang="es-ES" sz="2000" dirty="0"/>
              <a:t>i++) </a:t>
            </a:r>
            <a:r>
              <a:rPr lang="es-ES" sz="2000" dirty="0" smtClean="0"/>
              <a:t>{</a:t>
            </a:r>
            <a:br>
              <a:rPr lang="es-ES" sz="2000" dirty="0" smtClean="0"/>
            </a:br>
            <a:r>
              <a:rPr lang="es-ES" sz="2000" dirty="0"/>
              <a:t>	console.log(i</a:t>
            </a:r>
            <a:r>
              <a:rPr lang="es-ES" sz="2000" dirty="0" smtClean="0"/>
              <a:t>);</a:t>
            </a:r>
            <a:br>
              <a:rPr lang="es-ES" sz="2000" dirty="0" smtClean="0"/>
            </a:br>
            <a:r>
              <a:rPr lang="es-ES" sz="2000" dirty="0" smtClean="0"/>
              <a:t>}</a:t>
            </a:r>
            <a:br>
              <a:rPr lang="es-ES" sz="2000" dirty="0" smtClean="0"/>
            </a:br>
            <a:r>
              <a:rPr lang="es-ES" sz="2000" dirty="0"/>
              <a:t>console.log(i</a:t>
            </a:r>
            <a:r>
              <a:rPr lang="es-ES" sz="2000" dirty="0" smtClean="0"/>
              <a:t>);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//10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¿Block Scope?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847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 y Scope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declaraciones de variables y funciones son procesadas antes de que el código se ejecute.</a:t>
            </a:r>
          </a:p>
          <a:p>
            <a:r>
              <a:rPr lang="es-ES" dirty="0" smtClean="0"/>
              <a:t>Esto implica que son aupadas al inicio del contexto.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 = 1;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hello(){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 smtClean="0">
                <a:solidFill>
                  <a:srgbClr val="323330"/>
                </a:solidFill>
              </a:rPr>
              <a:t>);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 = 2;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 smtClean="0">
                <a:solidFill>
                  <a:srgbClr val="323330"/>
                </a:solidFill>
              </a:rPr>
              <a:t>); 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hello();</a:t>
            </a:r>
            <a:endParaRPr lang="en-US" dirty="0">
              <a:solidFill>
                <a:srgbClr val="32333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975600" y="270933"/>
            <a:ext cx="3245556" cy="572031"/>
          </a:xfrm>
        </p:spPr>
        <p:txBody>
          <a:bodyPr/>
          <a:lstStyle/>
          <a:p>
            <a:r>
              <a:rPr lang="es-ES" dirty="0" smtClean="0"/>
              <a:t>Variable hoisting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74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111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638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Las funciones en ECMAScript son objetos.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Son instancias del tipo </a:t>
            </a:r>
            <a:r>
              <a:rPr lang="es-ES" i="1" dirty="0" smtClean="0"/>
              <a:t>Function</a:t>
            </a:r>
            <a:r>
              <a:rPr lang="es-ES" dirty="0" smtClean="0"/>
              <a:t>, que tienen propiedades y métodos como cualquier otro  de los tipos de referencia.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nombres de las funciones son punteros a los objetos función.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663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/>
              <a:t>Podemos definir funciones de 3 maneras diferentes: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Function </a:t>
            </a:r>
            <a:r>
              <a:rPr lang="es-ES" dirty="0" err="1" smtClean="0"/>
              <a:t>declaration</a:t>
            </a:r>
            <a:r>
              <a:rPr lang="es-ES" dirty="0" smtClean="0"/>
              <a:t>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(name</a:t>
            </a:r>
            <a:r>
              <a:rPr lang="en-US" sz="2000" dirty="0" smtClean="0">
                <a:solidFill>
                  <a:srgbClr val="323330"/>
                </a:solidFill>
              </a:rPr>
              <a:t>){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>
                <a:solidFill>
                  <a:srgbClr val="C00000"/>
                </a:solidFill>
              </a:rPr>
              <a:t>'hello world ' </a:t>
            </a:r>
            <a:r>
              <a:rPr lang="en-US" sz="2000" dirty="0">
                <a:solidFill>
                  <a:srgbClr val="323330"/>
                </a:solidFill>
              </a:rPr>
              <a:t>+ name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}</a:t>
            </a:r>
            <a:endParaRPr lang="es-ES" sz="2000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Function </a:t>
            </a:r>
            <a:r>
              <a:rPr lang="es-ES" dirty="0" err="1" smtClean="0"/>
              <a:t>expression</a:t>
            </a:r>
            <a:r>
              <a:rPr lang="es-ES" dirty="0" smtClean="0"/>
              <a:t>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(name</a:t>
            </a:r>
            <a:r>
              <a:rPr lang="en-US" sz="2000" dirty="0" smtClean="0">
                <a:solidFill>
                  <a:srgbClr val="323330"/>
                </a:solidFill>
              </a:rPr>
              <a:t>){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>
                <a:solidFill>
                  <a:srgbClr val="C00000"/>
                </a:solidFill>
              </a:rPr>
              <a:t>'hello world'</a:t>
            </a:r>
            <a:r>
              <a:rPr lang="en-US" sz="2000" dirty="0">
                <a:solidFill>
                  <a:srgbClr val="323330"/>
                </a:solidFill>
              </a:rPr>
              <a:t> + name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};</a:t>
            </a:r>
            <a:endParaRPr lang="es-ES" sz="2000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Function constructor: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000" dirty="0">
                <a:solidFill>
                  <a:srgbClr val="323330"/>
                </a:solidFill>
              </a:rPr>
              <a:t> Function(</a:t>
            </a:r>
            <a:r>
              <a:rPr lang="en-US" sz="2000" dirty="0">
                <a:solidFill>
                  <a:srgbClr val="C00000"/>
                </a:solidFill>
              </a:rPr>
              <a:t>'name'</a:t>
            </a:r>
            <a:r>
              <a:rPr lang="en-US" sz="2000" dirty="0">
                <a:solidFill>
                  <a:srgbClr val="323330"/>
                </a:solidFill>
              </a:rPr>
              <a:t>, </a:t>
            </a:r>
            <a:r>
              <a:rPr lang="en-US" sz="2000" dirty="0">
                <a:solidFill>
                  <a:srgbClr val="C00000"/>
                </a:solidFill>
              </a:rPr>
              <a:t>'console.log("hello world " + name)'</a:t>
            </a:r>
            <a:r>
              <a:rPr lang="en-US" sz="2000" dirty="0">
                <a:solidFill>
                  <a:srgbClr val="323330"/>
                </a:solidFill>
              </a:rPr>
              <a:t>);</a:t>
            </a: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66000" y="270933"/>
            <a:ext cx="3855156" cy="572031"/>
          </a:xfrm>
        </p:spPr>
        <p:txBody>
          <a:bodyPr/>
          <a:lstStyle/>
          <a:p>
            <a:r>
              <a:rPr lang="es-ES" dirty="0" smtClean="0"/>
              <a:t>Cómo definir funciones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708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Es importante resaltar el punto y coma final en la </a:t>
            </a:r>
            <a:r>
              <a:rPr lang="es-ES" i="1" dirty="0" err="1" smtClean="0">
                <a:solidFill>
                  <a:srgbClr val="323330"/>
                </a:solidFill>
              </a:rPr>
              <a:t>function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expression</a:t>
            </a:r>
            <a:r>
              <a:rPr lang="es-ES" dirty="0" smtClean="0"/>
              <a:t>, ya que se trata de una inicialización de variable.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del constructor Function está desaconsejado ya que se produce una doble interpretación.</a:t>
            </a:r>
          </a:p>
          <a:p>
            <a:pPr>
              <a:spcAft>
                <a:spcPts val="600"/>
              </a:spcAft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66000" y="270933"/>
            <a:ext cx="3855156" cy="572031"/>
          </a:xfrm>
        </p:spPr>
        <p:txBody>
          <a:bodyPr/>
          <a:lstStyle/>
          <a:p>
            <a:r>
              <a:rPr lang="es-ES" dirty="0" smtClean="0"/>
              <a:t>Cómo definir funciones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48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sz="2700" dirty="0" smtClean="0"/>
              <a:t>Las diferentes versiones de ECMAScript se conocen como ediciones.</a:t>
            </a:r>
          </a:p>
          <a:p>
            <a:r>
              <a:rPr lang="es-ES" sz="2700" dirty="0" smtClean="0"/>
              <a:t>La 2ª edición fue básicamente editorial y no aportó nada.</a:t>
            </a:r>
          </a:p>
          <a:p>
            <a:r>
              <a:rPr lang="es-ES" sz="2700" dirty="0" smtClean="0"/>
              <a:t>La 3ª edición introdujo novedades: Try-catch</a:t>
            </a:r>
            <a:r>
              <a:rPr lang="es-ES" sz="2700" dirty="0"/>
              <a:t>, regular </a:t>
            </a:r>
            <a:r>
              <a:rPr lang="es-ES" sz="2700" dirty="0" err="1"/>
              <a:t>expressions</a:t>
            </a:r>
            <a:r>
              <a:rPr lang="es-ES" sz="2700" dirty="0"/>
              <a:t>, nuevas sentencias de control</a:t>
            </a:r>
            <a:r>
              <a:rPr lang="es-ES" sz="2700" dirty="0" smtClean="0"/>
              <a:t>…</a:t>
            </a:r>
          </a:p>
          <a:p>
            <a:r>
              <a:rPr lang="es-ES" sz="2700" dirty="0" smtClean="0"/>
              <a:t>La 4ª fue una revisión </a:t>
            </a:r>
            <a:r>
              <a:rPr lang="es-ES" sz="2700" dirty="0"/>
              <a:t>completa </a:t>
            </a:r>
            <a:r>
              <a:rPr lang="es-ES" sz="2700" dirty="0" smtClean="0"/>
              <a:t>de ECMA-262 que incluía </a:t>
            </a:r>
            <a:r>
              <a:rPr lang="es-ES" sz="2700" dirty="0" err="1" smtClean="0"/>
              <a:t>tipado</a:t>
            </a:r>
            <a:r>
              <a:rPr lang="es-ES" sz="2700" dirty="0" smtClean="0"/>
              <a:t> fuerte, clases, herencia clásica y nuevas estructuras.</a:t>
            </a:r>
          </a:p>
          <a:p>
            <a:r>
              <a:rPr lang="es-ES" sz="2700" dirty="0" smtClean="0"/>
              <a:t>Paralelamente, se desarrollo una especificación llamada ECMAScript 3.1, fruto de una propuesta de evolución más pequeña.</a:t>
            </a:r>
          </a:p>
          <a:p>
            <a:r>
              <a:rPr lang="es-ES" sz="2700" dirty="0" smtClean="0"/>
              <a:t>La versión 4 fue desechada antes de publicarse.</a:t>
            </a:r>
          </a:p>
          <a:p>
            <a:r>
              <a:rPr lang="es-ES" sz="2700" dirty="0" smtClean="0"/>
              <a:t>ECMAScript 3.1 se convirtió en la 5ª edición, lanzada en 2009: Objeto JSON, ‘use strict’, definición avanzada de propiedades, métodos de herencia nuevos…</a:t>
            </a: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Ediciones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425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5263" y="2792941"/>
            <a:ext cx="8262937" cy="1035050"/>
          </a:xfrm>
        </p:spPr>
        <p:txBody>
          <a:bodyPr/>
          <a:lstStyle/>
          <a:p>
            <a:r>
              <a:rPr lang="es-ES" sz="5400" dirty="0" smtClean="0"/>
              <a:t>Declarations vs Expressions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393800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Declarations vs Expressions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3163845"/>
          </a:xfrm>
        </p:spPr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Function Declarations y Function Expressions se diferencian en un concepto capital: el </a:t>
            </a:r>
            <a:r>
              <a:rPr lang="es-ES" i="1" dirty="0" smtClean="0">
                <a:solidFill>
                  <a:srgbClr val="323330"/>
                </a:solidFill>
              </a:rPr>
              <a:t>hoisting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Las </a:t>
            </a:r>
            <a:r>
              <a:rPr lang="es-ES" i="1" dirty="0" smtClean="0"/>
              <a:t>Function Declarations</a:t>
            </a:r>
            <a:r>
              <a:rPr lang="es-ES" dirty="0" smtClean="0"/>
              <a:t> son aupadas al inicio del </a:t>
            </a:r>
            <a:r>
              <a:rPr lang="es-ES" i="1" dirty="0" smtClean="0"/>
              <a:t>contexto de ejecución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Las </a:t>
            </a:r>
            <a:r>
              <a:rPr lang="es-ES" i="1" dirty="0" smtClean="0"/>
              <a:t>Function Declarations</a:t>
            </a:r>
            <a:r>
              <a:rPr lang="es-ES" dirty="0" smtClean="0"/>
              <a:t> son leídas y están disponibles en un </a:t>
            </a:r>
            <a:r>
              <a:rPr lang="es-ES" i="1" dirty="0" smtClean="0"/>
              <a:t>contexto</a:t>
            </a:r>
            <a:r>
              <a:rPr lang="es-ES" dirty="0" smtClean="0"/>
              <a:t> antes de que este se ejecute.</a:t>
            </a:r>
          </a:p>
          <a:p>
            <a:r>
              <a:rPr lang="es-ES" dirty="0" smtClean="0"/>
              <a:t>Las</a:t>
            </a:r>
            <a:r>
              <a:rPr lang="es-ES" i="1" dirty="0" smtClean="0"/>
              <a:t> Function Expressions </a:t>
            </a:r>
            <a:r>
              <a:rPr lang="es-ES" dirty="0" smtClean="0"/>
              <a:t>no están disponibles hasta que la ejecución alcanza la línea donde están declaradas</a:t>
            </a:r>
            <a:r>
              <a:rPr lang="es-ES" sz="2000" dirty="0" smtClean="0"/>
              <a:t>.</a:t>
            </a:r>
          </a:p>
          <a:p>
            <a:pPr marL="0" indent="0">
              <a:spcAft>
                <a:spcPts val="600"/>
              </a:spcAft>
              <a:buNone/>
            </a:pPr>
            <a:endParaRPr lang="es-ES" sz="2000" dirty="0" smtClean="0"/>
          </a:p>
          <a:p>
            <a:pPr>
              <a:spcAft>
                <a:spcPts val="600"/>
              </a:spcAft>
            </a:pP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07200" y="270933"/>
            <a:ext cx="4413956" cy="572031"/>
          </a:xfrm>
        </p:spPr>
        <p:txBody>
          <a:bodyPr/>
          <a:lstStyle/>
          <a:p>
            <a:r>
              <a:rPr lang="es-ES" dirty="0" smtClean="0"/>
              <a:t> Hoisting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411892" y="4646139"/>
            <a:ext cx="3843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'John'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hello world John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(name){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'hello world 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+ name);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}</a:t>
            </a: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2671" y="4646138"/>
            <a:ext cx="3583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'John'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//error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helloWorld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){</a:t>
            </a:r>
            <a:endParaRPr lang="en-US" dirty="0">
              <a:solidFill>
                <a:srgbClr val="323330"/>
              </a:solidFill>
              <a:latin typeface="+mj-lt"/>
            </a:endParaRP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'hello world 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+ name);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}</a:t>
            </a: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563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Declarations vs Expressions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439439"/>
          </a:xfrm>
        </p:spPr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Es posible usar un nombre en las Function Expressions.</a:t>
            </a:r>
          </a:p>
          <a:p>
            <a:r>
              <a:rPr lang="es-ES" dirty="0" smtClean="0"/>
              <a:t>Este nombre sólo está disponible en el scope de la función.</a:t>
            </a:r>
          </a:p>
          <a:p>
            <a:r>
              <a:rPr lang="es-ES" dirty="0" smtClean="0"/>
              <a:t>Facilitan la experiencia de depuración cuando tenemos escenarios complejos.</a:t>
            </a:r>
          </a:p>
          <a:p>
            <a:r>
              <a:rPr lang="es-ES" dirty="0" smtClean="0"/>
              <a:t>Permiten llamadas recursivas.</a:t>
            </a:r>
          </a:p>
          <a:p>
            <a:r>
              <a:rPr lang="es-ES" dirty="0" smtClean="0"/>
              <a:t>Presentan problemas en IE8 y versiones antiguas </a:t>
            </a:r>
            <a:r>
              <a:rPr lang="es-ES" dirty="0"/>
              <a:t>de Safari.</a:t>
            </a:r>
            <a:br>
              <a:rPr lang="es-ES" dirty="0"/>
            </a:br>
            <a:r>
              <a:rPr lang="es-ES" sz="1600" dirty="0">
                <a:hlinkClick r:id="rId2"/>
              </a:rPr>
              <a:t>https://kangax.github.io/nfe</a:t>
            </a:r>
            <a:r>
              <a:rPr lang="es-ES" sz="1600" dirty="0" smtClean="0">
                <a:hlinkClick r:id="rId2"/>
              </a:rPr>
              <a:t>/</a:t>
            </a:r>
            <a:r>
              <a:rPr lang="es-ES" sz="1600" dirty="0" smtClean="0"/>
              <a:t> </a:t>
            </a:r>
            <a:endParaRPr lang="es-ES" dirty="0" smtClean="0"/>
          </a:p>
          <a:p>
            <a:pPr marL="0" indent="0">
              <a:spcAft>
                <a:spcPts val="600"/>
              </a:spcAft>
              <a:buNone/>
            </a:pPr>
            <a:endParaRPr lang="es-ES" sz="2000" dirty="0" smtClean="0"/>
          </a:p>
          <a:p>
            <a:pPr>
              <a:spcAft>
                <a:spcPts val="600"/>
              </a:spcAft>
            </a:pP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07200" y="270933"/>
            <a:ext cx="4413956" cy="572031"/>
          </a:xfrm>
        </p:spPr>
        <p:txBody>
          <a:bodyPr/>
          <a:lstStyle/>
          <a:p>
            <a:r>
              <a:rPr lang="es-ES" dirty="0" smtClean="0"/>
              <a:t> </a:t>
            </a:r>
            <a:r>
              <a:rPr lang="es-ES" dirty="0" err="1" smtClean="0"/>
              <a:t>Named</a:t>
            </a:r>
            <a:r>
              <a:rPr lang="es-ES" dirty="0" smtClean="0"/>
              <a:t> Function Expressions 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820212" y="4369309"/>
            <a:ext cx="45804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f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foo() {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typeof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foo;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foo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está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disponible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aquí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};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endParaRPr lang="en-US" dirty="0">
              <a:solidFill>
                <a:srgbClr val="323330"/>
              </a:solidFill>
              <a:latin typeface="+mj-lt"/>
            </a:endParaRPr>
          </a:p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typeof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foo;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"undefined"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f();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"function"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360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 como valor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8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 como valor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funciones se pueden usar como cualquier otro valor.</a:t>
            </a:r>
          </a:p>
          <a:p>
            <a:r>
              <a:rPr lang="es-ES" dirty="0" smtClean="0"/>
              <a:t>Se pueden asignar a variables, añadir a objetos, pasar como argumento a otra función y retornar desde otras funciones.</a:t>
            </a:r>
          </a:p>
          <a:p>
            <a:r>
              <a:rPr lang="es-ES" dirty="0" smtClean="0"/>
              <a:t>Para ejecutar una función añadimos () a su nombre o el de la variable correspondiente.</a:t>
            </a:r>
          </a:p>
          <a:p>
            <a:r>
              <a:rPr lang="es-ES" dirty="0" smtClean="0"/>
              <a:t>Si no añadimos () estamos asignando directamente la referencia.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f1 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() { return </a:t>
            </a:r>
            <a:r>
              <a:rPr lang="es-ES" dirty="0">
                <a:solidFill>
                  <a:srgbClr val="C00000"/>
                </a:solidFill>
              </a:rPr>
              <a:t>'hi'</a:t>
            </a:r>
            <a:r>
              <a:rPr lang="es-ES" dirty="0"/>
              <a:t>; };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f2 = f1;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//puntero a la función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f3 = f1();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//hi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069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158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i="1" dirty="0" smtClean="0"/>
              <a:t>this</a:t>
            </a:r>
            <a:r>
              <a:rPr lang="es-ES" dirty="0" smtClean="0"/>
              <a:t> es una referencia al contexto del objeto sobre el que opera una función.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game</a:t>
            </a:r>
            <a:r>
              <a:rPr lang="es-ES" dirty="0">
                <a:solidFill>
                  <a:srgbClr val="323330"/>
                </a:solidFill>
              </a:rPr>
              <a:t> 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double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s-ES" dirty="0" err="1">
                <a:solidFill>
                  <a:srgbClr val="C00000"/>
                </a:solidFill>
              </a:rPr>
              <a:t>dragon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o = </a:t>
            </a:r>
            <a:r>
              <a:rPr lang="es-ES" dirty="0" smtClean="0">
                <a:solidFill>
                  <a:srgbClr val="323330"/>
                </a:solidFill>
              </a:rPr>
              <a:t>{ </a:t>
            </a:r>
            <a:r>
              <a:rPr lang="es-ES" dirty="0" err="1" smtClean="0">
                <a:solidFill>
                  <a:srgbClr val="323330"/>
                </a:solidFill>
              </a:rPr>
              <a:t>game</a:t>
            </a:r>
            <a:r>
              <a:rPr lang="es-ES" dirty="0">
                <a:solidFill>
                  <a:srgbClr val="323330"/>
                </a:solidFill>
              </a:rPr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shinobi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};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 console.log(</a:t>
            </a:r>
            <a:r>
              <a:rPr lang="es-ES" dirty="0" err="1" smtClean="0">
                <a:solidFill>
                  <a:srgbClr val="323330"/>
                </a:solidFill>
              </a:rPr>
              <a:t>this.game</a:t>
            </a:r>
            <a:r>
              <a:rPr lang="es-ES" dirty="0" smtClean="0">
                <a:solidFill>
                  <a:srgbClr val="323330"/>
                </a:solidFill>
              </a:rPr>
              <a:t>);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buNone/>
            </a:pPr>
            <a:r>
              <a:rPr lang="es-ES" dirty="0" err="1" smtClean="0">
                <a:solidFill>
                  <a:srgbClr val="323330"/>
                </a:solidFill>
              </a:rPr>
              <a:t>getGame</a:t>
            </a:r>
            <a:r>
              <a:rPr lang="es-ES" dirty="0">
                <a:solidFill>
                  <a:srgbClr val="323330"/>
                </a:solidFill>
              </a:rPr>
              <a:t>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double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dragon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 err="1" smtClean="0">
                <a:solidFill>
                  <a:srgbClr val="323330"/>
                </a:solidFill>
              </a:rPr>
              <a:t>o.getGame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=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s-ES" dirty="0" err="1">
                <a:solidFill>
                  <a:srgbClr val="323330"/>
                </a:solidFill>
              </a:rPr>
              <a:t>o.getGame</a:t>
            </a:r>
            <a:r>
              <a:rPr lang="es-ES" dirty="0">
                <a:solidFill>
                  <a:srgbClr val="323330"/>
                </a:solidFill>
              </a:rPr>
              <a:t>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shinobi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Qué 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01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valor de </a:t>
            </a:r>
            <a:r>
              <a:rPr lang="es-ES" i="1" dirty="0" smtClean="0"/>
              <a:t>this</a:t>
            </a:r>
            <a:r>
              <a:rPr lang="es-ES" dirty="0" smtClean="0"/>
              <a:t> no se determina hasta que la función es llamada.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Cuando una función es llamada como método de un objeto, </a:t>
            </a:r>
            <a:r>
              <a:rPr lang="es-ES" i="1" dirty="0" smtClean="0"/>
              <a:t>this</a:t>
            </a:r>
            <a:r>
              <a:rPr lang="es-ES" dirty="0" smtClean="0"/>
              <a:t> equivale al objeto.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smtClean="0"/>
              <a:t>La habilidad de manipular el valor de </a:t>
            </a:r>
            <a:r>
              <a:rPr lang="es-ES" i="1" dirty="0" smtClean="0"/>
              <a:t>this</a:t>
            </a:r>
            <a:r>
              <a:rPr lang="es-ES" dirty="0" smtClean="0"/>
              <a:t> en las funciones es clave para programar orientado a objetos en JavaScript.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Existen 3 métodos que nos permitirán cambiar el valor de </a:t>
            </a:r>
            <a:r>
              <a:rPr lang="es-ES" i="1" dirty="0" smtClean="0"/>
              <a:t>this</a:t>
            </a:r>
            <a:r>
              <a:rPr lang="es-ES" dirty="0" smtClean="0"/>
              <a:t>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call()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apply()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bind()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Manipulando this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761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323585"/>
          </a:xfrm>
        </p:spPr>
        <p:txBody>
          <a:bodyPr/>
          <a:lstStyle/>
          <a:p>
            <a:r>
              <a:rPr lang="es-ES" dirty="0" smtClean="0"/>
              <a:t>Este método ejecuta una función con un valor particular de </a:t>
            </a:r>
            <a:r>
              <a:rPr lang="es-ES" i="1" dirty="0" smtClean="0"/>
              <a:t>this</a:t>
            </a:r>
            <a:r>
              <a:rPr lang="es-ES" dirty="0" smtClean="0"/>
              <a:t> y unos parámetros específicos.</a:t>
            </a:r>
          </a:p>
          <a:p>
            <a:r>
              <a:rPr lang="es-ES" dirty="0" smtClean="0"/>
              <a:t>El primer parámetro es el valor de </a:t>
            </a:r>
            <a:r>
              <a:rPr lang="es-ES" i="1" dirty="0" smtClean="0"/>
              <a:t>this</a:t>
            </a:r>
            <a:r>
              <a:rPr lang="es-ES" dirty="0" smtClean="0"/>
              <a:t> que queremos que tenga la función cuando se ejecute.</a:t>
            </a:r>
          </a:p>
          <a:p>
            <a:r>
              <a:rPr lang="es-ES" dirty="0" smtClean="0">
                <a:solidFill>
                  <a:srgbClr val="323330"/>
                </a:solidFill>
              </a:rPr>
              <a:t>Los parámetros subsiguientes son los parámetros que se pasarán a la función.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call()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09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5327045" cy="484436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 smtClean="0"/>
              <a:t>title = </a:t>
            </a:r>
            <a:r>
              <a:rPr lang="en-US" dirty="0">
                <a:solidFill>
                  <a:srgbClr val="C00000"/>
                </a:solidFill>
              </a:rPr>
              <a:t>'Super Sprint'</a:t>
            </a:r>
            <a:r>
              <a:rPr lang="en-US" dirty="0"/>
              <a:t>;</a:t>
            </a:r>
            <a:endParaRPr lang="es-E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C00000"/>
                </a:solidFill>
              </a:rPr>
              <a:t>'Pole Position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/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/>
              <a:t>};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game2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/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Arkanoid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call()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95863" y="1276350"/>
            <a:ext cx="6031380" cy="4399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getTitle.call</a:t>
            </a:r>
            <a:r>
              <a:rPr lang="en-US" dirty="0" smtClean="0"/>
              <a:t>(game1, </a:t>
            </a:r>
            <a:r>
              <a:rPr lang="es-ES" dirty="0" smtClean="0">
                <a:solidFill>
                  <a:srgbClr val="C00000"/>
                </a:solidFill>
              </a:rPr>
              <a:t>'game1'</a:t>
            </a:r>
            <a:r>
              <a:rPr lang="es-ES" dirty="0" smtClean="0"/>
              <a:t>)</a:t>
            </a:r>
            <a:r>
              <a:rPr lang="en-US" dirty="0"/>
              <a:t>;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game1 : Pole Position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getTitle.call</a:t>
            </a:r>
            <a:r>
              <a:rPr lang="en-US" dirty="0" smtClean="0"/>
              <a:t>(game2, </a:t>
            </a:r>
            <a:r>
              <a:rPr lang="es-ES" dirty="0" smtClean="0">
                <a:solidFill>
                  <a:srgbClr val="C00000"/>
                </a:solidFill>
              </a:rPr>
              <a:t>'game2'</a:t>
            </a:r>
            <a:r>
              <a:rPr lang="es-ES" dirty="0" smtClean="0"/>
              <a:t>)</a:t>
            </a:r>
            <a:r>
              <a:rPr lang="en-US" dirty="0" smtClean="0"/>
              <a:t>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game2 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Arkanoid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getTitle.call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,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s-ES" dirty="0" smtClean="0">
                <a:solidFill>
                  <a:srgbClr val="C00000"/>
                </a:solidFill>
              </a:rPr>
              <a:t>'Global'</a:t>
            </a:r>
            <a:r>
              <a:rPr lang="en-US" dirty="0" smtClean="0"/>
              <a:t>);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//Global 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Super Sprint 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strict mode =&gt; Ojo con el this,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si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llamamos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getTitle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directamente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vez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estar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asignado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al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objeto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global,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será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undefined.</a:t>
            </a:r>
            <a:endParaRPr lang="es-E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15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700" dirty="0" smtClean="0"/>
              <a:t>Si queréis saber qué navegadores tienen soporte para la edición actual y las que han de venir os recomiendo </a:t>
            </a:r>
            <a:r>
              <a:rPr lang="es-ES" sz="2700" dirty="0"/>
              <a:t>esta web: </a:t>
            </a:r>
            <a:r>
              <a:rPr lang="es-ES" sz="2700" dirty="0">
                <a:hlinkClick r:id="rId2"/>
              </a:rPr>
              <a:t>http://kangax.github.io/compat-table/es5</a:t>
            </a:r>
            <a:r>
              <a:rPr lang="es-ES" sz="2700" dirty="0" smtClean="0">
                <a:hlinkClick r:id="rId2"/>
              </a:rPr>
              <a:t>/</a:t>
            </a:r>
            <a:r>
              <a:rPr lang="es-ES" sz="2700" dirty="0" smtClean="0"/>
              <a:t> </a:t>
            </a:r>
          </a:p>
          <a:p>
            <a:pPr marL="0" indent="0">
              <a:buNone/>
            </a:pP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574844" y="270933"/>
            <a:ext cx="3646312" cy="572031"/>
          </a:xfrm>
        </p:spPr>
        <p:txBody>
          <a:bodyPr/>
          <a:lstStyle/>
          <a:p>
            <a:r>
              <a:rPr lang="es-ES" dirty="0" smtClean="0"/>
              <a:t>Soporte en navegadores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968" y="2429228"/>
            <a:ext cx="6987590" cy="37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5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Este método funciona igual que </a:t>
            </a:r>
            <a:r>
              <a:rPr lang="es-ES" i="1" dirty="0" smtClean="0"/>
              <a:t>call() </a:t>
            </a:r>
            <a:r>
              <a:rPr lang="es-ES" dirty="0" smtClean="0"/>
              <a:t>pero sólo acepta dos parámetros.</a:t>
            </a:r>
          </a:p>
          <a:p>
            <a:r>
              <a:rPr lang="es-ES" dirty="0"/>
              <a:t>El primer parámetro es el valor de </a:t>
            </a:r>
            <a:r>
              <a:rPr lang="es-ES" i="1" dirty="0"/>
              <a:t>this</a:t>
            </a:r>
            <a:r>
              <a:rPr lang="es-ES" dirty="0"/>
              <a:t> que queremos que tenga la función cuando se ejecute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segundo parámetro es un </a:t>
            </a:r>
            <a:r>
              <a:rPr lang="es-ES" i="1" dirty="0" smtClean="0"/>
              <a:t>array</a:t>
            </a:r>
            <a:r>
              <a:rPr lang="es-ES" dirty="0" smtClean="0"/>
              <a:t> con los parámetros que le pasaremos a la función.</a:t>
            </a:r>
          </a:p>
          <a:p>
            <a:r>
              <a:rPr lang="es-ES" dirty="0" smtClean="0"/>
              <a:t>Esta característica es clave para poder usar el objeto </a:t>
            </a:r>
            <a:r>
              <a:rPr lang="es-ES" i="1" dirty="0" err="1" smtClean="0"/>
              <a:t>arguments</a:t>
            </a:r>
            <a:r>
              <a:rPr lang="es-E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498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5327045" cy="484436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 smtClean="0"/>
              <a:t>title = </a:t>
            </a:r>
            <a:r>
              <a:rPr lang="en-US" dirty="0">
                <a:solidFill>
                  <a:srgbClr val="C00000"/>
                </a:solidFill>
              </a:rPr>
              <a:t>'Super Sprint'</a:t>
            </a:r>
            <a:r>
              <a:rPr lang="en-US" dirty="0"/>
              <a:t>;</a:t>
            </a:r>
            <a:endParaRPr lang="es-E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C00000"/>
                </a:solidFill>
              </a:rPr>
              <a:t>'Pole Position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/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/>
              <a:t>};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game2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/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Arkanoid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95863" y="1276350"/>
            <a:ext cx="6031380" cy="4399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getTitle.apply</a:t>
            </a:r>
            <a:r>
              <a:rPr lang="en-US" dirty="0" smtClean="0"/>
              <a:t>(game1, [</a:t>
            </a:r>
            <a:r>
              <a:rPr lang="es-ES" dirty="0" smtClean="0">
                <a:solidFill>
                  <a:srgbClr val="C00000"/>
                </a:solidFill>
              </a:rPr>
              <a:t>'game1'</a:t>
            </a:r>
            <a:r>
              <a:rPr lang="es-ES" dirty="0" smtClean="0"/>
              <a:t>])</a:t>
            </a:r>
            <a:r>
              <a:rPr lang="en-US" dirty="0"/>
              <a:t>;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game1 : Pole Position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</a:t>
            </a:r>
            <a:r>
              <a:rPr lang="en-US" dirty="0" smtClean="0"/>
              <a:t>.</a:t>
            </a:r>
            <a:r>
              <a:rPr lang="en-US" dirty="0"/>
              <a:t> apply</a:t>
            </a:r>
            <a:r>
              <a:rPr lang="en-US" dirty="0" smtClean="0"/>
              <a:t>(game2, [</a:t>
            </a:r>
            <a:r>
              <a:rPr lang="es-ES" dirty="0" smtClean="0">
                <a:solidFill>
                  <a:srgbClr val="C00000"/>
                </a:solidFill>
              </a:rPr>
              <a:t>'game2'</a:t>
            </a:r>
            <a:r>
              <a:rPr lang="es-ES" dirty="0"/>
              <a:t>]</a:t>
            </a:r>
            <a:r>
              <a:rPr lang="es-ES" dirty="0" smtClean="0"/>
              <a:t>)</a:t>
            </a:r>
            <a:r>
              <a:rPr lang="en-US" dirty="0" smtClean="0"/>
              <a:t>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game2 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Arkanoid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</a:t>
            </a:r>
            <a:r>
              <a:rPr lang="en-US" dirty="0" smtClean="0"/>
              <a:t>.</a:t>
            </a:r>
            <a:r>
              <a:rPr lang="en-US" dirty="0"/>
              <a:t> apply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,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n-US" dirty="0" smtClean="0"/>
              <a:t>[</a:t>
            </a:r>
            <a:r>
              <a:rPr lang="es-ES" dirty="0" smtClean="0">
                <a:solidFill>
                  <a:srgbClr val="C00000"/>
                </a:solidFill>
              </a:rPr>
              <a:t>'Global'</a:t>
            </a:r>
            <a:r>
              <a:rPr lang="es-ES" dirty="0"/>
              <a:t>]</a:t>
            </a:r>
            <a:r>
              <a:rPr lang="en-US" dirty="0" smtClean="0"/>
              <a:t>);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//Global 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Super Sprint 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strict mode =&gt; Ojo con el this,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si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llamamos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getTitle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directamente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vez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estar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asignado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al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objeto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global,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será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undefined.</a:t>
            </a:r>
            <a:endParaRPr lang="es-E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9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00841" cy="4844364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</a:p>
          <a:p>
            <a:pPr marL="0" indent="0">
              <a:buNone/>
            </a:pP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superGamer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/>
              <a:t>)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this.title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C00000"/>
                </a:solidFill>
              </a:rPr>
              <a:t>'Phoenix'</a:t>
            </a:r>
            <a:r>
              <a:rPr lang="es-ES" dirty="0" smtClean="0"/>
              <a:t>;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</a:t>
            </a:r>
            <a:r>
              <a:rPr lang="es-ES" dirty="0" err="1" smtClean="0"/>
              <a:t>getTitle.appy</a:t>
            </a:r>
            <a:r>
              <a:rPr lang="es-ES" dirty="0" smtClean="0"/>
              <a:t>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smtClean="0"/>
              <a:t>, </a:t>
            </a:r>
            <a:r>
              <a:rPr lang="es-ES" dirty="0" err="1" smtClean="0"/>
              <a:t>arguments</a:t>
            </a:r>
            <a:r>
              <a:rPr lang="es-ES" dirty="0" smtClean="0"/>
              <a:t>);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}</a:t>
            </a:r>
          </a:p>
          <a:p>
            <a:pPr marL="0" indent="0">
              <a:buNone/>
            </a:pPr>
            <a:r>
              <a:rPr lang="es-ES" dirty="0" err="1" smtClean="0"/>
              <a:t>superGamer</a:t>
            </a:r>
            <a:r>
              <a:rPr lang="es-ES" dirty="0" smtClean="0"/>
              <a:t>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SuperGamer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/>
              <a:t>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SuperGamer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: Phoenix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772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Este método sólo está disponible en ECMAScript 5.</a:t>
            </a:r>
          </a:p>
          <a:p>
            <a:r>
              <a:rPr lang="es-ES" dirty="0" smtClean="0"/>
              <a:t>El método </a:t>
            </a:r>
            <a:r>
              <a:rPr lang="es-ES" i="1" dirty="0" smtClean="0"/>
              <a:t>bind()</a:t>
            </a:r>
            <a:r>
              <a:rPr lang="es-ES" dirty="0" smtClean="0"/>
              <a:t> crea una nueva función cuyo valor de </a:t>
            </a:r>
            <a:r>
              <a:rPr lang="es-ES" i="1" dirty="0" smtClean="0"/>
              <a:t>this</a:t>
            </a:r>
            <a:r>
              <a:rPr lang="es-ES" dirty="0" smtClean="0"/>
              <a:t> está </a:t>
            </a:r>
            <a:r>
              <a:rPr lang="es-ES" i="1" dirty="0" smtClean="0"/>
              <a:t>enlazado</a:t>
            </a:r>
            <a:r>
              <a:rPr lang="es-ES" dirty="0" smtClean="0"/>
              <a:t> al que nosotros le pasemos por parámetro.</a:t>
            </a:r>
          </a:p>
          <a:p>
            <a:r>
              <a:rPr lang="es-ES" dirty="0" smtClean="0"/>
              <a:t>El primer parámetro es el valor de </a:t>
            </a:r>
            <a:r>
              <a:rPr lang="es-ES" i="1" dirty="0" smtClean="0"/>
              <a:t>this</a:t>
            </a:r>
            <a:r>
              <a:rPr lang="es-ES" dirty="0" smtClean="0"/>
              <a:t> que queremos </a:t>
            </a:r>
            <a:r>
              <a:rPr lang="es-ES" i="1" dirty="0" smtClean="0"/>
              <a:t>enlazar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resto de parámetros se pasarán a la función creada y también quedarán </a:t>
            </a:r>
            <a:r>
              <a:rPr lang="es-ES" i="1" dirty="0" smtClean="0"/>
              <a:t>enlazados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 función resultante no permitirá el cambio del valor de </a:t>
            </a:r>
            <a:r>
              <a:rPr lang="es-ES" i="1" dirty="0" smtClean="0"/>
              <a:t>this</a:t>
            </a:r>
            <a:r>
              <a:rPr lang="es-ES" dirty="0" smtClean="0"/>
              <a:t>*</a:t>
            </a:r>
          </a:p>
          <a:p>
            <a:endParaRPr lang="es-ES" dirty="0"/>
          </a:p>
          <a:p>
            <a:pPr marL="0" indent="0">
              <a:buNone/>
            </a:pPr>
            <a:endParaRPr lang="es-ES" sz="1200" dirty="0" smtClean="0"/>
          </a:p>
          <a:p>
            <a:pPr marL="0" indent="0">
              <a:buNone/>
            </a:pPr>
            <a:endParaRPr lang="es-ES" sz="1200" dirty="0"/>
          </a:p>
          <a:p>
            <a:pPr marL="0" indent="0">
              <a:buNone/>
            </a:pPr>
            <a:endParaRPr lang="es-ES" sz="1200" dirty="0" smtClean="0"/>
          </a:p>
          <a:p>
            <a:pPr marL="0" indent="0">
              <a:buNone/>
            </a:pPr>
            <a:r>
              <a:rPr lang="es-ES" sz="1200" dirty="0" smtClean="0"/>
              <a:t>* </a:t>
            </a:r>
            <a:r>
              <a:rPr lang="es-ES" sz="1200" dirty="0" smtClean="0">
                <a:hlinkClick r:id="rId2"/>
              </a:rPr>
              <a:t>Atención al uso de new con una función enlazada</a:t>
            </a:r>
            <a:r>
              <a:rPr lang="es-ES" sz="1200" dirty="0" smtClean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bind()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951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5327045" cy="4844364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C00000"/>
                </a:solidFill>
              </a:rPr>
              <a:t>'Pole Position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/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/>
              <a:t>};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game2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/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Arkanoid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bind</a:t>
            </a:r>
            <a:r>
              <a:rPr lang="es-ES" dirty="0" smtClean="0"/>
              <a:t>()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39481" y="1276350"/>
            <a:ext cx="6087762" cy="4399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 smtClean="0"/>
              <a:t> getGame1Title = </a:t>
            </a:r>
            <a:r>
              <a:rPr lang="en-US" dirty="0" err="1" smtClean="0"/>
              <a:t>getTitle.bind</a:t>
            </a:r>
            <a:r>
              <a:rPr lang="en-US" dirty="0" smtClean="0"/>
              <a:t>(game1</a:t>
            </a:r>
            <a:r>
              <a:rPr lang="es-ES" dirty="0" smtClean="0"/>
              <a:t>)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getGame2Title = </a:t>
            </a:r>
            <a:r>
              <a:rPr lang="en-US" dirty="0" err="1"/>
              <a:t>getTitle.bind</a:t>
            </a:r>
            <a:r>
              <a:rPr lang="en-US" dirty="0"/>
              <a:t>(game2, </a:t>
            </a:r>
            <a:r>
              <a:rPr lang="es-ES" dirty="0">
                <a:solidFill>
                  <a:srgbClr val="C00000"/>
                </a:solidFill>
              </a:rPr>
              <a:t>'game2'</a:t>
            </a:r>
            <a:r>
              <a:rPr lang="es-ES" dirty="0"/>
              <a:t>)</a:t>
            </a:r>
            <a:r>
              <a:rPr lang="en-US" dirty="0"/>
              <a:t>;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getGame1Title(</a:t>
            </a:r>
            <a:r>
              <a:rPr lang="es-ES" dirty="0" smtClean="0">
                <a:solidFill>
                  <a:srgbClr val="C00000"/>
                </a:solidFill>
              </a:rPr>
              <a:t>'game1'</a:t>
            </a:r>
            <a:r>
              <a:rPr lang="es-ES" dirty="0" smtClean="0"/>
              <a:t>);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game1 : Pole Position</a:t>
            </a:r>
          </a:p>
          <a:p>
            <a:pPr marL="0" indent="0">
              <a:buNone/>
            </a:pPr>
            <a:r>
              <a:rPr lang="en-US" dirty="0" smtClean="0"/>
              <a:t>getGame2Title(</a:t>
            </a:r>
            <a:r>
              <a:rPr lang="es-ES" dirty="0" smtClean="0"/>
              <a:t>);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game2 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Arkanoid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07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Prototype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184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Prototype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Toda función tiene una propiedad llamada </a:t>
            </a:r>
            <a:r>
              <a:rPr lang="es-ES" i="1" dirty="0" smtClean="0"/>
              <a:t>prototype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Aquí residen todos los métodos de instancia de un objeto (</a:t>
            </a:r>
            <a:r>
              <a:rPr lang="es-ES" i="1" dirty="0" err="1" smtClean="0"/>
              <a:t>toString</a:t>
            </a:r>
            <a:r>
              <a:rPr lang="es-ES" i="1" dirty="0" smtClean="0"/>
              <a:t>()</a:t>
            </a:r>
            <a:r>
              <a:rPr lang="es-ES" dirty="0" smtClean="0"/>
              <a:t>, </a:t>
            </a:r>
            <a:r>
              <a:rPr lang="es-ES" i="1" dirty="0" err="1" smtClean="0"/>
              <a:t>valueOf</a:t>
            </a:r>
            <a:r>
              <a:rPr lang="es-ES" i="1" dirty="0" smtClean="0"/>
              <a:t>()</a:t>
            </a:r>
            <a:r>
              <a:rPr lang="es-ES" dirty="0" smtClean="0"/>
              <a:t>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propiedad es fundamental a la hora de definir nuestros propios tipos de referencia y para la herencia.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ES5 (ECMAScript 5) esta propiedad no es </a:t>
            </a:r>
            <a:r>
              <a:rPr lang="es-ES" dirty="0" err="1" smtClean="0"/>
              <a:t>enumerable</a:t>
            </a:r>
            <a:r>
              <a:rPr lang="es-ES" dirty="0" smtClean="0"/>
              <a:t>, por lo que no aparecerá en un </a:t>
            </a:r>
            <a:r>
              <a:rPr lang="es-ES" dirty="0" err="1" smtClean="0"/>
              <a:t>for</a:t>
            </a:r>
            <a:r>
              <a:rPr lang="es-ES" dirty="0" smtClean="0"/>
              <a:t>-in.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233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136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helloWorld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800" dirty="0">
                <a:solidFill>
                  <a:srgbClr val="323330"/>
                </a:solidFill>
              </a:rPr>
              <a:t>(name){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    console.log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'hello world'</a:t>
            </a:r>
            <a:r>
              <a:rPr lang="en-US" sz="2800" dirty="0">
                <a:solidFill>
                  <a:srgbClr val="323330"/>
                </a:solidFill>
              </a:rPr>
              <a:t> + name);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};</a:t>
            </a:r>
          </a:p>
          <a:p>
            <a:pPr marL="342900" lvl="1" indent="-342900">
              <a:spcBef>
                <a:spcPts val="1000"/>
              </a:spcBef>
            </a:pPr>
            <a:endParaRPr lang="en-US" sz="2000" dirty="0">
              <a:solidFill>
                <a:srgbClr val="323330"/>
              </a:solidFill>
            </a:endParaRP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Creamos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y la </a:t>
            </a:r>
            <a:r>
              <a:rPr lang="en-US" sz="2800" dirty="0" err="1" smtClean="0">
                <a:solidFill>
                  <a:srgbClr val="323330"/>
                </a:solidFill>
              </a:rPr>
              <a:t>asignamos</a:t>
            </a:r>
            <a:r>
              <a:rPr lang="en-US" sz="2800" dirty="0" smtClean="0">
                <a:solidFill>
                  <a:srgbClr val="323330"/>
                </a:solidFill>
              </a:rPr>
              <a:t> a la variable </a:t>
            </a:r>
            <a:r>
              <a:rPr lang="en-US" sz="2800" i="1" dirty="0" err="1" smtClean="0">
                <a:solidFill>
                  <a:srgbClr val="323330"/>
                </a:solidFill>
              </a:rPr>
              <a:t>helloWorld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creada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es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considerada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como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función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</a:t>
            </a:r>
            <a:r>
              <a:rPr lang="en-US" sz="2800" dirty="0" smtClean="0">
                <a:solidFill>
                  <a:srgbClr val="323330"/>
                </a:solidFill>
              </a:rPr>
              <a:t>, </a:t>
            </a:r>
            <a:r>
              <a:rPr lang="en-US" sz="2800" dirty="0" err="1" smtClean="0">
                <a:solidFill>
                  <a:srgbClr val="323330"/>
                </a:solidFill>
              </a:rPr>
              <a:t>ya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no </a:t>
            </a:r>
            <a:r>
              <a:rPr lang="en-US" sz="2800" dirty="0" err="1" smtClean="0">
                <a:solidFill>
                  <a:srgbClr val="323330"/>
                </a:solidFill>
              </a:rPr>
              <a:t>tiene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identificador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trás</a:t>
            </a:r>
            <a:r>
              <a:rPr lang="en-US" sz="2800" dirty="0" smtClean="0">
                <a:solidFill>
                  <a:srgbClr val="323330"/>
                </a:solidFill>
              </a:rPr>
              <a:t> la palabra clave </a:t>
            </a:r>
            <a:r>
              <a:rPr lang="en-US" sz="2800" i="1" dirty="0" smtClean="0">
                <a:solidFill>
                  <a:srgbClr val="323330"/>
                </a:solidFill>
              </a:rPr>
              <a:t>function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Las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a </a:t>
            </a:r>
            <a:r>
              <a:rPr lang="en-US" sz="2800" dirty="0" err="1" smtClean="0">
                <a:solidFill>
                  <a:srgbClr val="323330"/>
                </a:solidFill>
              </a:rPr>
              <a:t>veces</a:t>
            </a:r>
            <a:r>
              <a:rPr lang="en-US" sz="2800" dirty="0" smtClean="0">
                <a:solidFill>
                  <a:srgbClr val="323330"/>
                </a:solidFill>
              </a:rPr>
              <a:t> se </a:t>
            </a:r>
            <a:r>
              <a:rPr lang="en-US" sz="2800" dirty="0" err="1" smtClean="0">
                <a:solidFill>
                  <a:srgbClr val="323330"/>
                </a:solidFill>
              </a:rPr>
              <a:t>llaman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lambdas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Recordemos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el </a:t>
            </a:r>
            <a:r>
              <a:rPr lang="en-US" sz="2800" i="1" dirty="0" smtClean="0">
                <a:solidFill>
                  <a:srgbClr val="323330"/>
                </a:solidFill>
              </a:rPr>
              <a:t>hoisting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sólo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afecta</a:t>
            </a:r>
            <a:r>
              <a:rPr lang="en-US" sz="2800" dirty="0" smtClean="0">
                <a:solidFill>
                  <a:srgbClr val="323330"/>
                </a:solidFill>
              </a:rPr>
              <a:t> a </a:t>
            </a:r>
            <a:r>
              <a:rPr lang="en-US" sz="2800" dirty="0" err="1" smtClean="0">
                <a:solidFill>
                  <a:srgbClr val="323330"/>
                </a:solidFill>
              </a:rPr>
              <a:t>las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smtClean="0">
                <a:solidFill>
                  <a:srgbClr val="323330"/>
                </a:solidFill>
              </a:rPr>
              <a:t>Function Declarations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Funciones anónimas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244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helloWorld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800" dirty="0">
                <a:solidFill>
                  <a:srgbClr val="323330"/>
                </a:solidFill>
              </a:rPr>
              <a:t>(name){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    console.log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'hello world'</a:t>
            </a:r>
            <a:r>
              <a:rPr lang="en-US" sz="2800" dirty="0">
                <a:solidFill>
                  <a:srgbClr val="323330"/>
                </a:solidFill>
              </a:rPr>
              <a:t> + name);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};</a:t>
            </a:r>
          </a:p>
          <a:p>
            <a:pPr marL="342900" lvl="1" indent="-342900">
              <a:spcBef>
                <a:spcPts val="1000"/>
              </a:spcBef>
            </a:pPr>
            <a:endParaRPr lang="en-US" sz="2000" dirty="0">
              <a:solidFill>
                <a:srgbClr val="323330"/>
              </a:solidFill>
            </a:endParaRP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Creamos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y la </a:t>
            </a:r>
            <a:r>
              <a:rPr lang="en-US" sz="2800" dirty="0" err="1" smtClean="0">
                <a:solidFill>
                  <a:srgbClr val="323330"/>
                </a:solidFill>
              </a:rPr>
              <a:t>asignamos</a:t>
            </a:r>
            <a:r>
              <a:rPr lang="en-US" sz="2800" dirty="0" smtClean="0">
                <a:solidFill>
                  <a:srgbClr val="323330"/>
                </a:solidFill>
              </a:rPr>
              <a:t> a la variable </a:t>
            </a:r>
            <a:r>
              <a:rPr lang="en-US" sz="2800" i="1" dirty="0" err="1" smtClean="0">
                <a:solidFill>
                  <a:srgbClr val="323330"/>
                </a:solidFill>
              </a:rPr>
              <a:t>helloWorld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creada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es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considerada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como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función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</a:t>
            </a:r>
            <a:r>
              <a:rPr lang="en-US" sz="2800" dirty="0" smtClean="0">
                <a:solidFill>
                  <a:srgbClr val="323330"/>
                </a:solidFill>
              </a:rPr>
              <a:t>, </a:t>
            </a:r>
            <a:r>
              <a:rPr lang="en-US" sz="2800" dirty="0" err="1" smtClean="0">
                <a:solidFill>
                  <a:srgbClr val="323330"/>
                </a:solidFill>
              </a:rPr>
              <a:t>ya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no </a:t>
            </a:r>
            <a:r>
              <a:rPr lang="en-US" sz="2800" dirty="0" err="1" smtClean="0">
                <a:solidFill>
                  <a:srgbClr val="323330"/>
                </a:solidFill>
              </a:rPr>
              <a:t>tiene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identificador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trás</a:t>
            </a:r>
            <a:r>
              <a:rPr lang="en-US" sz="2800" dirty="0" smtClean="0">
                <a:solidFill>
                  <a:srgbClr val="323330"/>
                </a:solidFill>
              </a:rPr>
              <a:t> la palabra clave </a:t>
            </a:r>
            <a:r>
              <a:rPr lang="en-US" sz="2800" i="1" dirty="0" smtClean="0">
                <a:solidFill>
                  <a:srgbClr val="323330"/>
                </a:solidFill>
              </a:rPr>
              <a:t>function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Las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a </a:t>
            </a:r>
            <a:r>
              <a:rPr lang="en-US" sz="2800" dirty="0" err="1" smtClean="0">
                <a:solidFill>
                  <a:srgbClr val="323330"/>
                </a:solidFill>
              </a:rPr>
              <a:t>veces</a:t>
            </a:r>
            <a:r>
              <a:rPr lang="en-US" sz="2800" dirty="0" smtClean="0">
                <a:solidFill>
                  <a:srgbClr val="323330"/>
                </a:solidFill>
              </a:rPr>
              <a:t> se </a:t>
            </a:r>
            <a:r>
              <a:rPr lang="en-US" sz="2800" dirty="0" err="1" smtClean="0">
                <a:solidFill>
                  <a:srgbClr val="323330"/>
                </a:solidFill>
              </a:rPr>
              <a:t>llaman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lambdas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Recordemos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el </a:t>
            </a:r>
            <a:r>
              <a:rPr lang="en-US" sz="2800" i="1" dirty="0" smtClean="0">
                <a:solidFill>
                  <a:srgbClr val="323330"/>
                </a:solidFill>
              </a:rPr>
              <a:t>hoisting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sólo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afecta</a:t>
            </a:r>
            <a:r>
              <a:rPr lang="en-US" sz="2800" dirty="0" smtClean="0">
                <a:solidFill>
                  <a:srgbClr val="323330"/>
                </a:solidFill>
              </a:rPr>
              <a:t> a </a:t>
            </a:r>
            <a:r>
              <a:rPr lang="en-US" sz="2800" dirty="0" err="1" smtClean="0">
                <a:solidFill>
                  <a:srgbClr val="323330"/>
                </a:solidFill>
              </a:rPr>
              <a:t>las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smtClean="0">
                <a:solidFill>
                  <a:srgbClr val="323330"/>
                </a:solidFill>
              </a:rPr>
              <a:t>Function Declarations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Funciones anónimas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350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Funciones anónimas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288325" y="1318053"/>
            <a:ext cx="595086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if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Livingstone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supongo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else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Joust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//el resultado variará en función del navegador</a:t>
            </a:r>
          </a:p>
          <a:p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//NO HACER ESTO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85686" y="1318053"/>
            <a:ext cx="449853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var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if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Livingstone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supongo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else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Joust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Livingstone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supongo</a:t>
            </a:r>
            <a:endParaRPr lang="es-ES" sz="2400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245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El término </a:t>
            </a:r>
            <a:r>
              <a:rPr lang="es-ES" sz="2800" i="1" dirty="0" smtClean="0">
                <a:solidFill>
                  <a:srgbClr val="323330"/>
                </a:solidFill>
              </a:rPr>
              <a:t>closure</a:t>
            </a:r>
            <a:r>
              <a:rPr lang="es-ES" sz="2800" dirty="0" smtClean="0">
                <a:solidFill>
                  <a:srgbClr val="323330"/>
                </a:solidFill>
              </a:rPr>
              <a:t> y </a:t>
            </a:r>
            <a:r>
              <a:rPr lang="es-ES" sz="2800" i="1" dirty="0" smtClean="0">
                <a:solidFill>
                  <a:srgbClr val="323330"/>
                </a:solidFill>
              </a:rPr>
              <a:t>función anónima </a:t>
            </a:r>
            <a:r>
              <a:rPr lang="es-ES" sz="2800" dirty="0" smtClean="0">
                <a:solidFill>
                  <a:srgbClr val="323330"/>
                </a:solidFill>
              </a:rPr>
              <a:t>a veces se usan incorrectamente como sinónimos.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Recordemos que una </a:t>
            </a:r>
            <a:r>
              <a:rPr lang="es-ES" sz="2800" i="1" dirty="0" smtClean="0">
                <a:solidFill>
                  <a:srgbClr val="323330"/>
                </a:solidFill>
              </a:rPr>
              <a:t>closure</a:t>
            </a:r>
            <a:r>
              <a:rPr lang="es-ES" sz="2800" dirty="0" smtClean="0">
                <a:solidFill>
                  <a:srgbClr val="323330"/>
                </a:solidFill>
              </a:rPr>
              <a:t> es una función que tiene acceso a variables del </a:t>
            </a:r>
            <a:r>
              <a:rPr lang="es-ES" sz="2800" i="1" dirty="0" smtClean="0">
                <a:solidFill>
                  <a:srgbClr val="323330"/>
                </a:solidFill>
              </a:rPr>
              <a:t>scope</a:t>
            </a:r>
            <a:r>
              <a:rPr lang="es-ES" sz="2800" dirty="0" smtClean="0">
                <a:solidFill>
                  <a:srgbClr val="323330"/>
                </a:solidFill>
              </a:rPr>
              <a:t> de otra función.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Esto se logra habitualmente anidando funciones.</a:t>
            </a:r>
            <a:endParaRPr lang="es-ES" sz="1400" dirty="0" smtClean="0">
              <a:solidFill>
                <a:srgbClr val="323330"/>
              </a:solidFill>
            </a:endParaRP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570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rgbClr val="323330"/>
                </a:solidFill>
              </a:rPr>
              <a:t>createComparisonFunction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propertyName</a:t>
            </a:r>
            <a:r>
              <a:rPr lang="es-ES" sz="2000" dirty="0">
                <a:solidFill>
                  <a:srgbClr val="323330"/>
                </a:solidFill>
              </a:rPr>
              <a:t>)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(object1, object2) </a:t>
            </a:r>
            <a:r>
              <a:rPr lang="es-ES" sz="2000" dirty="0" smtClean="0">
                <a:solidFill>
                  <a:srgbClr val="323330"/>
                </a:solidFill>
              </a:rPr>
              <a:t>{</a:t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rgbClr val="323330"/>
                </a:solidFill>
              </a:rPr>
              <a:t>   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uso de la variable </a:t>
            </a:r>
            <a:r>
              <a:rPr lang="es-ES" sz="2000" i="1" dirty="0" err="1">
                <a:solidFill>
                  <a:schemeClr val="accent6">
                    <a:lumMod val="75000"/>
                  </a:schemeClr>
                </a:solidFill>
              </a:rPr>
              <a:t>propertyName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perteneciente a la función contenedora</a:t>
            </a:r>
            <a:r>
              <a:rPr lang="es-ES" sz="2000" dirty="0">
                <a:solidFill>
                  <a:srgbClr val="323330"/>
                </a:solidFill>
              </a:rPr>
              <a:t/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>
                <a:solidFill>
                  <a:srgbClr val="323330"/>
                </a:solidFill>
              </a:rPr>
              <a:t> value1 = object1[</a:t>
            </a:r>
            <a:r>
              <a:rPr lang="es-ES" sz="2000" dirty="0" err="1">
                <a:solidFill>
                  <a:srgbClr val="323330"/>
                </a:solidFill>
              </a:rPr>
              <a:t>propertyName</a:t>
            </a:r>
            <a:r>
              <a:rPr lang="es-ES" sz="2000" dirty="0">
                <a:solidFill>
                  <a:srgbClr val="323330"/>
                </a:solidFill>
              </a:rPr>
              <a:t>]; 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>
                <a:solidFill>
                  <a:srgbClr val="323330"/>
                </a:solidFill>
              </a:rPr>
              <a:t> value2 = object2[</a:t>
            </a:r>
            <a:r>
              <a:rPr lang="es-ES" sz="2000" dirty="0" err="1">
                <a:solidFill>
                  <a:srgbClr val="323330"/>
                </a:solidFill>
              </a:rPr>
              <a:t>propertyName</a:t>
            </a:r>
            <a:r>
              <a:rPr lang="es-ES" sz="2000" dirty="0">
                <a:solidFill>
                  <a:srgbClr val="323330"/>
                </a:solidFill>
              </a:rPr>
              <a:t>]; 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(value1 &lt; value2)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00B050"/>
                </a:solidFill>
              </a:rPr>
              <a:t>-1</a:t>
            </a:r>
            <a:r>
              <a:rPr lang="es-ES" sz="2000" dirty="0">
                <a:solidFill>
                  <a:srgbClr val="323330"/>
                </a:solidFill>
              </a:rPr>
              <a:t>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}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>
                <a:solidFill>
                  <a:srgbClr val="323330"/>
                </a:solidFill>
              </a:rPr>
              <a:t> (value1 &gt; value2)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00B050"/>
                </a:solidFill>
              </a:rPr>
              <a:t>1</a:t>
            </a:r>
            <a:r>
              <a:rPr lang="es-ES" sz="2000" dirty="0">
                <a:solidFill>
                  <a:srgbClr val="323330"/>
                </a:solidFill>
              </a:rPr>
              <a:t>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} </a:t>
            </a:r>
            <a:r>
              <a:rPr lang="es-ES" sz="2000" dirty="0" err="1">
                <a:solidFill>
                  <a:srgbClr val="323330"/>
                </a:solidFill>
              </a:rPr>
              <a:t>else</a:t>
            </a:r>
            <a:r>
              <a:rPr lang="es-ES" sz="2000" dirty="0">
                <a:solidFill>
                  <a:srgbClr val="323330"/>
                </a:solidFill>
              </a:rPr>
              <a:t>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00B050"/>
                </a:solidFill>
              </a:rPr>
              <a:t>0</a:t>
            </a:r>
            <a:r>
              <a:rPr lang="es-ES" sz="2000" dirty="0">
                <a:solidFill>
                  <a:srgbClr val="323330"/>
                </a:solidFill>
              </a:rPr>
              <a:t>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}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};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rgbClr val="323330"/>
                </a:solidFill>
              </a:rPr>
              <a:t>}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compare = </a:t>
            </a:r>
            <a:r>
              <a:rPr lang="en-US" sz="2000" dirty="0" err="1">
                <a:solidFill>
                  <a:srgbClr val="323330"/>
                </a:solidFill>
              </a:rPr>
              <a:t>createComparisonFunction</a:t>
            </a:r>
            <a:r>
              <a:rPr lang="en-US" sz="2000" dirty="0">
                <a:solidFill>
                  <a:srgbClr val="323330"/>
                </a:solidFill>
              </a:rPr>
              <a:t>(</a:t>
            </a:r>
            <a:r>
              <a:rPr lang="en-US" sz="2000" dirty="0">
                <a:solidFill>
                  <a:srgbClr val="C00000"/>
                </a:solidFill>
              </a:rPr>
              <a:t>'title</a:t>
            </a:r>
            <a:r>
              <a:rPr lang="en-US" sz="2000" dirty="0" smtClean="0">
                <a:solidFill>
                  <a:srgbClr val="C00000"/>
                </a:solidFill>
              </a:rPr>
              <a:t>'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result = compare({ title: </a:t>
            </a:r>
            <a:r>
              <a:rPr lang="en-US" sz="2000" dirty="0">
                <a:solidFill>
                  <a:srgbClr val="C00000"/>
                </a:solidFill>
              </a:rPr>
              <a:t>'Rampage'</a:t>
            </a:r>
            <a:r>
              <a:rPr lang="en-US" sz="2000" dirty="0">
                <a:solidFill>
                  <a:srgbClr val="323330"/>
                </a:solidFill>
              </a:rPr>
              <a:t> }, { title: </a:t>
            </a:r>
            <a:r>
              <a:rPr lang="en-US" sz="2000" dirty="0">
                <a:solidFill>
                  <a:srgbClr val="C00000"/>
                </a:solidFill>
              </a:rPr>
              <a:t>'Out Run'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smtClean="0">
                <a:solidFill>
                  <a:srgbClr val="323330"/>
                </a:solidFill>
              </a:rPr>
              <a:t>});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compare = null;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//el activation object de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createComparisonFunction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podrá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ser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destruido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por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el GC.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endParaRPr lang="es-ES" sz="20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692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IIFE = </a:t>
            </a:r>
            <a:r>
              <a:rPr lang="es-ES" sz="2800" dirty="0" err="1" smtClean="0">
                <a:solidFill>
                  <a:srgbClr val="323330"/>
                </a:solidFill>
              </a:rPr>
              <a:t>Immediately-Invoked</a:t>
            </a:r>
            <a:r>
              <a:rPr lang="es-ES" sz="2800" dirty="0" smtClean="0">
                <a:solidFill>
                  <a:srgbClr val="323330"/>
                </a:solidFill>
              </a:rPr>
              <a:t> Function Expressions.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El término fue acuñado por </a:t>
            </a:r>
            <a:r>
              <a:rPr lang="es-ES" sz="2800" dirty="0" smtClean="0">
                <a:solidFill>
                  <a:srgbClr val="323330"/>
                </a:solidFill>
                <a:hlinkClick r:id="rId2"/>
              </a:rPr>
              <a:t>Ben </a:t>
            </a:r>
            <a:r>
              <a:rPr lang="es-ES" sz="2800" dirty="0" err="1" smtClean="0">
                <a:solidFill>
                  <a:srgbClr val="323330"/>
                </a:solidFill>
                <a:hlinkClick r:id="rId2"/>
              </a:rPr>
              <a:t>Alman</a:t>
            </a:r>
            <a:r>
              <a:rPr lang="es-ES" sz="2800" dirty="0" smtClean="0">
                <a:solidFill>
                  <a:srgbClr val="323330"/>
                </a:solidFill>
              </a:rPr>
              <a:t>.</a:t>
            </a:r>
          </a:p>
          <a:p>
            <a:pPr marL="0" lvl="1" indent="0">
              <a:spcBef>
                <a:spcPts val="1000"/>
              </a:spcBef>
              <a:buNone/>
            </a:pPr>
            <a:endParaRPr lang="es-ES" sz="2800" dirty="0" smtClean="0">
              <a:solidFill>
                <a:srgbClr val="323330"/>
              </a:solidFill>
            </a:endParaRP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400" dirty="0">
                <a:solidFill>
                  <a:srgbClr val="323330"/>
                </a:solidFill>
              </a:rPr>
              <a:t>(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4400" dirty="0">
                <a:solidFill>
                  <a:srgbClr val="323330"/>
                </a:solidFill>
              </a:rPr>
              <a:t>(){ 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/*code here*/ </a:t>
            </a:r>
            <a:r>
              <a:rPr lang="en-US" sz="4400" dirty="0" smtClean="0">
                <a:solidFill>
                  <a:srgbClr val="323330"/>
                </a:solidFill>
              </a:rPr>
              <a:t>})();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400" dirty="0" smtClean="0">
                <a:solidFill>
                  <a:srgbClr val="323330"/>
                </a:solidFill>
              </a:rPr>
              <a:t/>
            </a:r>
            <a:br>
              <a:rPr lang="en-US" sz="4400" dirty="0" smtClean="0">
                <a:solidFill>
                  <a:srgbClr val="323330"/>
                </a:solidFill>
              </a:rPr>
            </a:br>
            <a:r>
              <a:rPr lang="en-US" sz="4400" dirty="0" smtClean="0">
                <a:solidFill>
                  <a:srgbClr val="323330"/>
                </a:solidFill>
              </a:rPr>
              <a:t>(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4400" dirty="0">
                <a:solidFill>
                  <a:srgbClr val="323330"/>
                </a:solidFill>
              </a:rPr>
              <a:t>($){ 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/*code here*/ </a:t>
            </a:r>
            <a:r>
              <a:rPr lang="en-US" sz="4400" dirty="0">
                <a:solidFill>
                  <a:srgbClr val="323330"/>
                </a:solidFill>
              </a:rPr>
              <a:t>})(jQuery);</a:t>
            </a:r>
            <a:endParaRPr lang="es-ES" sz="44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IIFE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758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 y variables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22421" y="1536526"/>
            <a:ext cx="462966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createFunctions</a:t>
            </a:r>
            <a:r>
              <a:rPr lang="es-ES" sz="2400" dirty="0">
                <a:latin typeface="+mj-lt"/>
              </a:rPr>
              <a:t>()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latin typeface="+mj-lt"/>
              </a:rPr>
              <a:t>[];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for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i = 0; i &lt; 10; i++)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[i</a:t>
            </a:r>
            <a:r>
              <a:rPr lang="es-ES" sz="2400" dirty="0">
                <a:latin typeface="+mj-lt"/>
              </a:rPr>
              <a:t>] 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()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i;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//siempre 10</a:t>
            </a:r>
            <a:r>
              <a:rPr lang="es-ES" sz="2400" dirty="0" smtClean="0">
                <a:latin typeface="+mj-lt"/>
              </a:rPr>
              <a:t/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};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}</a:t>
            </a:r>
            <a:endParaRPr lang="es-ES" sz="24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3643" y="1536526"/>
            <a:ext cx="462966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createFunctions</a:t>
            </a:r>
            <a:r>
              <a:rPr lang="es-ES" sz="2400" dirty="0">
                <a:latin typeface="+mj-lt"/>
              </a:rPr>
              <a:t>()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latin typeface="+mj-lt"/>
              </a:rPr>
              <a:t>[];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for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i = 0; i &lt; 10; i++)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[i</a:t>
            </a:r>
            <a:r>
              <a:rPr lang="es-ES" sz="2400" dirty="0">
                <a:latin typeface="+mj-lt"/>
              </a:rPr>
              <a:t>] = </a:t>
            </a:r>
            <a:r>
              <a:rPr lang="es-ES" sz="2400" dirty="0" smtClean="0">
                <a:latin typeface="+mj-lt"/>
              </a:rPr>
              <a:t>(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</a:t>
            </a:r>
            <a:r>
              <a:rPr lang="es-ES" sz="2400" dirty="0" err="1" smtClean="0">
                <a:latin typeface="+mj-lt"/>
              </a:rPr>
              <a:t>num</a:t>
            </a:r>
            <a:r>
              <a:rPr lang="es-ES" sz="2400" dirty="0" smtClean="0">
                <a:latin typeface="+mj-lt"/>
              </a:rPr>
              <a:t>) 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latin typeface="+mj-lt"/>
              </a:rPr>
              <a:t>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latin typeface="+mj-lt"/>
              </a:rPr>
              <a:t>num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};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})(i);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}</a:t>
            </a:r>
            <a:endParaRPr lang="es-E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362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 y this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22421" y="1536526"/>
            <a:ext cx="462966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Bubble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Bobble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'1942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,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.title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};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>
                <a:solidFill>
                  <a:srgbClr val="323330"/>
                </a:solidFill>
                <a:latin typeface="+mj-lt"/>
              </a:rPr>
              <a:t>};</a:t>
            </a: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()();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Bubble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Booble</a:t>
            </a:r>
            <a:endParaRPr lang="es-ES" sz="2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3643" y="1536526"/>
            <a:ext cx="462966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Bubble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Bobble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{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'1942'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,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self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/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    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        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self.title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     };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}</a:t>
            </a:r>
          </a:p>
          <a:p>
            <a:r>
              <a:rPr lang="es-ES" sz="2400" dirty="0">
                <a:solidFill>
                  <a:srgbClr val="323330"/>
                </a:solidFill>
                <a:latin typeface="+mj-lt"/>
              </a:rPr>
              <a:t>};</a:t>
            </a: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()();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1942</a:t>
            </a:r>
            <a:endParaRPr lang="es-ES" sz="2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73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Fugas de memoria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38897" y="1441432"/>
            <a:ext cx="7150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assignHandler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element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document.getElementById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element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);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/>
            </a:r>
            <a:br>
              <a:rPr lang="es-ES" sz="2000" dirty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element.onclick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console.log(element.id);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//el elemento no podrá ser </a:t>
            </a:r>
            <a:r>
              <a:rPr lang="es-ES" sz="20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destruído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000" dirty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97795" y="1441432"/>
            <a:ext cx="334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Bug en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JScript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afectando a IE &lt;= 8 </a:t>
            </a:r>
          </a:p>
        </p:txBody>
      </p:sp>
      <p:sp>
        <p:nvSpPr>
          <p:cNvPr id="8" name="Rectangle 7"/>
          <p:cNvSpPr/>
          <p:nvPr/>
        </p:nvSpPr>
        <p:spPr>
          <a:xfrm>
            <a:off x="238897" y="3659119"/>
            <a:ext cx="71504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assignHandler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element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document.getElementById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element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),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   id = element.id;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/>
            </a:r>
            <a:br>
              <a:rPr lang="es-ES" sz="2000" dirty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element.onclick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console.log(id);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element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null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000" dirty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401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En ECMAScript no existe scope a nivel de bloque.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Podemos usar las </a:t>
            </a:r>
            <a:r>
              <a:rPr lang="es-ES" sz="2800" dirty="0" err="1" smtClean="0">
                <a:solidFill>
                  <a:srgbClr val="323330"/>
                </a:solidFill>
              </a:rPr>
              <a:t>IIFEs</a:t>
            </a:r>
            <a:r>
              <a:rPr lang="es-ES" sz="2800" dirty="0" smtClean="0">
                <a:solidFill>
                  <a:srgbClr val="323330"/>
                </a:solidFill>
              </a:rPr>
              <a:t> para emularlo.</a:t>
            </a:r>
            <a:br>
              <a:rPr lang="es-ES" sz="2800" dirty="0" smtClean="0">
                <a:solidFill>
                  <a:srgbClr val="323330"/>
                </a:solidFill>
              </a:rPr>
            </a:br>
            <a:endParaRPr lang="es-ES" sz="2800" dirty="0" smtClean="0">
              <a:solidFill>
                <a:srgbClr val="323330"/>
              </a:solidFill>
            </a:endParaRPr>
          </a:p>
          <a:p>
            <a:pPr marL="45720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 err="1">
                <a:solidFill>
                  <a:srgbClr val="323330"/>
                </a:solidFill>
              </a:rPr>
              <a:t>outputNumbers</a:t>
            </a:r>
            <a:r>
              <a:rPr lang="es-ES" sz="2800" dirty="0">
                <a:solidFill>
                  <a:srgbClr val="323330"/>
                </a:solidFill>
              </a:rPr>
              <a:t>(</a:t>
            </a:r>
            <a:r>
              <a:rPr lang="es-ES" sz="2800" dirty="0" err="1">
                <a:solidFill>
                  <a:srgbClr val="323330"/>
                </a:solidFill>
              </a:rPr>
              <a:t>count</a:t>
            </a:r>
            <a:r>
              <a:rPr lang="es-ES" sz="2800" dirty="0">
                <a:solidFill>
                  <a:srgbClr val="323330"/>
                </a:solidFill>
              </a:rPr>
              <a:t>) </a:t>
            </a:r>
            <a:r>
              <a:rPr lang="es-ES" sz="2800" dirty="0" smtClean="0">
                <a:solidFill>
                  <a:srgbClr val="323330"/>
                </a:solidFill>
              </a:rPr>
              <a:t>{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(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>
                <a:solidFill>
                  <a:srgbClr val="323330"/>
                </a:solidFill>
              </a:rPr>
              <a:t>() </a:t>
            </a:r>
            <a:r>
              <a:rPr lang="es-ES" sz="2800" dirty="0" smtClean="0">
                <a:solidFill>
                  <a:srgbClr val="323330"/>
                </a:solidFill>
              </a:rPr>
              <a:t>{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    </a:t>
            </a:r>
            <a:r>
              <a:rPr lang="es-ES" sz="2800" dirty="0" err="1" smtClean="0">
                <a:solidFill>
                  <a:srgbClr val="323330"/>
                </a:solidFill>
              </a:rPr>
              <a:t>for</a:t>
            </a:r>
            <a:r>
              <a:rPr lang="es-ES" sz="2800" dirty="0" smtClean="0">
                <a:solidFill>
                  <a:srgbClr val="323330"/>
                </a:solidFill>
              </a:rPr>
              <a:t> </a:t>
            </a:r>
            <a:r>
              <a:rPr lang="es-ES" sz="2800" dirty="0">
                <a:solidFill>
                  <a:srgbClr val="323330"/>
                </a:solidFill>
              </a:rPr>
              <a:t>(var i = 0; i &lt; </a:t>
            </a:r>
            <a:r>
              <a:rPr lang="es-ES" sz="2800" dirty="0" err="1">
                <a:solidFill>
                  <a:srgbClr val="323330"/>
                </a:solidFill>
              </a:rPr>
              <a:t>count</a:t>
            </a:r>
            <a:r>
              <a:rPr lang="es-ES" sz="2800" dirty="0">
                <a:solidFill>
                  <a:srgbClr val="323330"/>
                </a:solidFill>
              </a:rPr>
              <a:t>; i++) </a:t>
            </a:r>
            <a:r>
              <a:rPr lang="es-ES" sz="2800" dirty="0" smtClean="0">
                <a:solidFill>
                  <a:srgbClr val="323330"/>
                </a:solidFill>
              </a:rPr>
              <a:t>{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        console.log(i); 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    }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})();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console.log(i</a:t>
            </a:r>
            <a:r>
              <a:rPr lang="es-ES" sz="2800" dirty="0">
                <a:solidFill>
                  <a:srgbClr val="323330"/>
                </a:solidFill>
              </a:rPr>
              <a:t>); </a:t>
            </a:r>
            <a:r>
              <a:rPr lang="es-ES" sz="2800" dirty="0" smtClean="0">
                <a:solidFill>
                  <a:schemeClr val="accent6">
                    <a:lumMod val="75000"/>
                  </a:schemeClr>
                </a:solidFill>
              </a:rPr>
              <a:t>//error, i sólo está disponible dentro de la IIFE.</a:t>
            </a:r>
            <a:r>
              <a:rPr lang="es-ES" sz="2800" dirty="0" smtClean="0">
                <a:solidFill>
                  <a:srgbClr val="323330"/>
                </a:solidFill>
              </a:rPr>
              <a:t/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}</a:t>
            </a: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Block 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588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779888"/>
          </a:xfrm>
        </p:spPr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En JavaScript no existen los miembros privados, todas las propiedades de un objeto son públicas.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Las variables definidas dentro de una función son consideradas como privadas ya que no pueden accederse desde fuera de la función.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Variables privadas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551934" y="3489624"/>
            <a:ext cx="28915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Donkey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 Kong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this.getGame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}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g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g.getGame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Donkey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Kong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3384" y="3494643"/>
            <a:ext cx="335175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b="1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.getGame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}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g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Donkey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 Kong'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g.getGame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Donkey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Kong</a:t>
            </a:r>
          </a:p>
        </p:txBody>
      </p:sp>
    </p:spTree>
    <p:extLst>
      <p:ext uri="{BB962C8B-B14F-4D97-AF65-F5344CB8AC3E}">
        <p14:creationId xmlns:p14="http://schemas.microsoft.com/office/powerpoint/2010/main" val="401697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Variables privadas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345988" y="1186319"/>
            <a:ext cx="5087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w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w.Game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w.Game.prototype.getTitle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w.Game.prototype.setTitle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})(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window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endParaRPr lang="es-ES" sz="20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76734" y="1186319"/>
            <a:ext cx="44444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Who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 dares 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wins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Who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dares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wins</a:t>
            </a:r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game.setTitle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'Cabal'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Cabal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</a:b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/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</a:b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game2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'Ninja </a:t>
            </a:r>
            <a:r>
              <a:rPr lang="es-ES" sz="2000" dirty="0" err="1" smtClean="0">
                <a:solidFill>
                  <a:srgbClr val="C00000"/>
                </a:solidFill>
                <a:latin typeface="+mj-lt"/>
              </a:rPr>
              <a:t>Turtles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);</a:t>
            </a:r>
            <a:endParaRPr lang="es-ES" sz="2000" dirty="0">
              <a:solidFill>
                <a:srgbClr val="323330"/>
              </a:solidFill>
              <a:latin typeface="+mj-lt"/>
            </a:endParaRP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Ninja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Turtles</a:t>
            </a:r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game2.getTitle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Ninja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Turtles</a:t>
            </a:r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sz="2000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5988" y="5361492"/>
            <a:ext cx="11279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En este ejemplo la variable </a:t>
            </a:r>
            <a:r>
              <a:rPr lang="es-ES" sz="2800" i="1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 se convierte en una variable estática privada.</a:t>
            </a:r>
            <a:endParaRPr lang="es-ES" sz="2800" dirty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201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Document</a:t>
            </a:r>
            <a:r>
              <a:rPr lang="es-ES" dirty="0" smtClean="0"/>
              <a:t> Object </a:t>
            </a:r>
            <a:r>
              <a:rPr lang="es-ES" dirty="0" err="1" smtClean="0"/>
              <a:t>Model</a:t>
            </a:r>
            <a:r>
              <a:rPr lang="es-ES" dirty="0" smtClean="0"/>
              <a:t> (DOM) es una API para XML cuyo uso se extendió al HTML.</a:t>
            </a:r>
          </a:p>
          <a:p>
            <a:r>
              <a:rPr lang="es-ES" dirty="0" smtClean="0"/>
              <a:t>El DOM mapea toda la jerarquía de nodos de una página web. Estos nodos pueden ser creados, modificados, añadidos, borrados…</a:t>
            </a:r>
          </a:p>
          <a:p>
            <a:r>
              <a:rPr lang="es-ES" dirty="0" smtClean="0"/>
              <a:t>El </a:t>
            </a:r>
            <a:r>
              <a:rPr lang="es-ES" dirty="0" err="1" smtClean="0"/>
              <a:t>World</a:t>
            </a:r>
            <a:r>
              <a:rPr lang="es-ES" dirty="0" smtClean="0"/>
              <a:t> Wide Web </a:t>
            </a:r>
            <a:r>
              <a:rPr lang="es-ES" dirty="0" err="1" smtClean="0"/>
              <a:t>Consortium</a:t>
            </a:r>
            <a:r>
              <a:rPr lang="es-ES" dirty="0" smtClean="0"/>
              <a:t> (W3C) se encarga de controlar la evolución del DOM.</a:t>
            </a:r>
          </a:p>
          <a:p>
            <a:r>
              <a:rPr lang="es-ES" dirty="0" smtClean="0"/>
              <a:t>Existen, hasta el momento, 3 versiones o niveles.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800" dirty="0" smtClean="0"/>
              <a:t>Comprueba el soporte del DOM de los diferentes navegadores:</a:t>
            </a:r>
          </a:p>
          <a:p>
            <a:pPr marL="0" indent="0">
              <a:buNone/>
            </a:pPr>
            <a:r>
              <a:rPr lang="es-ES" sz="1800" dirty="0">
                <a:hlinkClick r:id="rId2"/>
              </a:rPr>
              <a:t>http://www.webbrowsercompatibility.com/dom/desktop</a:t>
            </a:r>
            <a:r>
              <a:rPr lang="es-ES" sz="1800" dirty="0" smtClean="0">
                <a:hlinkClick r:id="rId2"/>
              </a:rPr>
              <a:t>/</a:t>
            </a:r>
            <a:r>
              <a:rPr lang="es-ES" sz="1800" dirty="0"/>
              <a:t> </a:t>
            </a:r>
            <a:br>
              <a:rPr lang="es-ES" sz="1800" dirty="0"/>
            </a:br>
            <a:r>
              <a:rPr lang="es-ES" sz="1800" dirty="0">
                <a:hlinkClick r:id="rId3"/>
              </a:rPr>
              <a:t>http://</a:t>
            </a:r>
            <a:r>
              <a:rPr lang="es-ES" sz="1800" dirty="0" smtClean="0">
                <a:hlinkClick r:id="rId3"/>
              </a:rPr>
              <a:t>www.w3.org/2003/02/06-dom-support.html</a:t>
            </a:r>
            <a:r>
              <a:rPr lang="es-ES" sz="1800" dirty="0" smtClean="0"/>
              <a:t> 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9578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425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Son objetos únicos a nivel de instancia. 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JavaScript se suele usar </a:t>
            </a:r>
            <a:r>
              <a:rPr lang="es-ES" i="1" dirty="0" smtClean="0"/>
              <a:t>notación literal </a:t>
            </a:r>
            <a:r>
              <a:rPr lang="es-ES" dirty="0" smtClean="0"/>
              <a:t>para crearlos.</a:t>
            </a:r>
          </a:p>
          <a:p>
            <a:pPr marL="457200" lvl="1" indent="0">
              <a:buNone/>
            </a:pP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3200" dirty="0" smtClean="0"/>
              <a:t> </a:t>
            </a:r>
            <a:r>
              <a:rPr lang="en-US" sz="3200" dirty="0"/>
              <a:t>singleton = {</a:t>
            </a:r>
            <a:br>
              <a:rPr lang="en-US" sz="3200" dirty="0"/>
            </a:br>
            <a:r>
              <a:rPr lang="en-US" sz="3200" dirty="0"/>
              <a:t>    property: </a:t>
            </a:r>
            <a:r>
              <a:rPr lang="en-US" sz="3200" dirty="0">
                <a:solidFill>
                  <a:srgbClr val="00B050"/>
                </a:solidFill>
              </a:rPr>
              <a:t>1</a:t>
            </a:r>
            <a:r>
              <a:rPr lang="en-US" sz="3200" dirty="0"/>
              <a:t>,</a:t>
            </a:r>
            <a:br>
              <a:rPr lang="en-US" sz="3200" dirty="0"/>
            </a:br>
            <a:r>
              <a:rPr lang="en-US" sz="3200" dirty="0"/>
              <a:t>    method: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3200" dirty="0"/>
              <a:t>(){</a:t>
            </a:r>
            <a:br>
              <a:rPr lang="en-US" sz="3200" dirty="0"/>
            </a:b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       /*code here*/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    }</a:t>
            </a:r>
            <a:br>
              <a:rPr lang="en-US" sz="3200" dirty="0"/>
            </a:br>
            <a:r>
              <a:rPr lang="en-US" sz="3200" dirty="0"/>
              <a:t>};</a:t>
            </a:r>
            <a:endParaRPr lang="es-E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Singleton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921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6859283" cy="476198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/>
              <a:t>El </a:t>
            </a:r>
            <a:r>
              <a:rPr lang="es-ES" i="1" dirty="0"/>
              <a:t>patrón Módulo </a:t>
            </a:r>
            <a:r>
              <a:rPr lang="es-ES" dirty="0"/>
              <a:t>aumenta el </a:t>
            </a:r>
            <a:r>
              <a:rPr lang="es-ES" i="1" dirty="0" err="1"/>
              <a:t>Singleton</a:t>
            </a:r>
            <a:r>
              <a:rPr lang="es-ES" dirty="0"/>
              <a:t> básico permitiendo el uso de variables privadas y métodos </a:t>
            </a:r>
            <a:r>
              <a:rPr lang="es-ES" dirty="0" smtClean="0"/>
              <a:t>privilegiados.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Nos ayudaremos de una IIFE.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función anónima acaba devolviendo un </a:t>
            </a:r>
            <a:r>
              <a:rPr lang="es-ES" i="1" dirty="0" smtClean="0"/>
              <a:t>objeto literal</a:t>
            </a:r>
            <a:r>
              <a:rPr lang="es-ES" dirty="0" smtClean="0"/>
              <a:t> con métodos privilegiados.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</a:t>
            </a:r>
            <a:r>
              <a:rPr lang="es-ES" i="1" dirty="0" smtClean="0"/>
              <a:t>objeto literal </a:t>
            </a:r>
            <a:r>
              <a:rPr lang="es-ES" dirty="0" smtClean="0"/>
              <a:t>define la interfaz pública del </a:t>
            </a:r>
            <a:r>
              <a:rPr lang="es-ES" i="1" dirty="0" err="1" smtClean="0"/>
              <a:t>singleton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7117492" y="1276350"/>
            <a:ext cx="44022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singleton</a:t>
            </a:r>
            <a:r>
              <a:rPr lang="es-ES" sz="2400" dirty="0">
                <a:latin typeface="+mj-lt"/>
              </a:rPr>
              <a:t> = (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solidFill>
                  <a:srgbClr val="00B050"/>
                </a:solidFill>
                <a:latin typeface="+mj-lt"/>
              </a:rPr>
              <a:t>10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publicProp</a:t>
            </a:r>
            <a:r>
              <a:rPr lang="es-ES" sz="2400" dirty="0">
                <a:latin typeface="+mj-lt"/>
              </a:rPr>
              <a:t>: </a:t>
            </a:r>
            <a:r>
              <a:rPr lang="es-ES" sz="2400" dirty="0" smtClean="0">
                <a:latin typeface="+mj-lt"/>
              </a:rPr>
              <a:t>true,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publicMethod</a:t>
            </a:r>
            <a:r>
              <a:rPr lang="es-ES" sz="2400" dirty="0">
                <a:latin typeface="+mj-lt"/>
              </a:rPr>
              <a:t>: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</a:t>
            </a:r>
            <a:r>
              <a:rPr lang="es-ES" sz="2400" dirty="0" err="1" smtClean="0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++;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>();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};</a:t>
            </a:r>
            <a:endParaRPr lang="es-ES" sz="2400" dirty="0">
              <a:latin typeface="+mj-lt"/>
            </a:endParaRPr>
          </a:p>
          <a:p>
            <a:r>
              <a:rPr lang="es-ES" sz="2400" dirty="0">
                <a:latin typeface="+mj-lt"/>
              </a:rPr>
              <a:t>})();</a:t>
            </a:r>
          </a:p>
        </p:txBody>
      </p:sp>
    </p:spTree>
    <p:extLst>
      <p:ext uri="{BB962C8B-B14F-4D97-AF65-F5344CB8AC3E}">
        <p14:creationId xmlns:p14="http://schemas.microsoft.com/office/powerpoint/2010/main" val="132700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6859283" cy="476198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 una pequeña variación del patrón módulo que define todos los miembros como privados.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objeto literal retornado expone referencias a ciertos miembros privados.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002161" y="270933"/>
            <a:ext cx="4218995" cy="572031"/>
          </a:xfrm>
        </p:spPr>
        <p:txBody>
          <a:bodyPr/>
          <a:lstStyle/>
          <a:p>
            <a:r>
              <a:rPr lang="es-ES" dirty="0" err="1" smtClean="0"/>
              <a:t>Revealing</a:t>
            </a:r>
            <a:r>
              <a:rPr lang="es-ES" dirty="0" smtClean="0"/>
              <a:t> Module Pattern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7117492" y="1276350"/>
            <a:ext cx="440221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singleton</a:t>
            </a:r>
            <a:r>
              <a:rPr lang="es-ES" sz="2400" dirty="0">
                <a:latin typeface="+mj-lt"/>
              </a:rPr>
              <a:t> = (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solidFill>
                  <a:srgbClr val="00B050"/>
                </a:solidFill>
                <a:latin typeface="+mj-lt"/>
              </a:rPr>
              <a:t>10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>(){</a:t>
            </a:r>
            <a:r>
              <a:rPr lang="es-ES" sz="2400" dirty="0">
                <a:latin typeface="+mj-lt"/>
              </a:rPr>
              <a:t/>
            </a:r>
            <a:br>
              <a:rPr lang="es-ES" sz="2400" dirty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++;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publicProp</a:t>
            </a:r>
            <a:r>
              <a:rPr lang="es-ES" sz="2400" dirty="0">
                <a:latin typeface="+mj-lt"/>
              </a:rPr>
              <a:t>: </a:t>
            </a:r>
            <a:r>
              <a:rPr lang="es-ES" sz="2400" dirty="0" err="1" smtClean="0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,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publicMethod</a:t>
            </a:r>
            <a:r>
              <a:rPr lang="es-ES" sz="2400" dirty="0" smtClean="0">
                <a:latin typeface="+mj-lt"/>
              </a:rPr>
              <a:t>: </a:t>
            </a:r>
            <a:r>
              <a:rPr lang="es-ES" sz="2400" dirty="0" err="1" smtClean="0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/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};</a:t>
            </a:r>
            <a:endParaRPr lang="es-ES" sz="2400" dirty="0">
              <a:latin typeface="+mj-lt"/>
            </a:endParaRPr>
          </a:p>
          <a:p>
            <a:r>
              <a:rPr lang="es-ES" sz="2400" dirty="0">
                <a:latin typeface="+mj-lt"/>
              </a:rPr>
              <a:t>})();</a:t>
            </a:r>
          </a:p>
        </p:txBody>
      </p:sp>
    </p:spTree>
    <p:extLst>
      <p:ext uri="{BB962C8B-B14F-4D97-AF65-F5344CB8AC3E}">
        <p14:creationId xmlns:p14="http://schemas.microsoft.com/office/powerpoint/2010/main" val="15363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141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486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Según el ECMA-262 se define objeto como: “</a:t>
            </a:r>
            <a:r>
              <a:rPr lang="es-ES" i="1" dirty="0" err="1" smtClean="0"/>
              <a:t>an</a:t>
            </a:r>
            <a:r>
              <a:rPr lang="es-ES" i="1" dirty="0" smtClean="0"/>
              <a:t> </a:t>
            </a:r>
            <a:r>
              <a:rPr lang="en-US" i="1" dirty="0" smtClean="0"/>
              <a:t>unordered </a:t>
            </a:r>
            <a:r>
              <a:rPr lang="en-US" i="1" dirty="0"/>
              <a:t>collection of properties each of which </a:t>
            </a:r>
            <a:r>
              <a:rPr lang="en-US" i="1" dirty="0" smtClean="0"/>
              <a:t>contains a </a:t>
            </a:r>
            <a:r>
              <a:rPr lang="en-US" i="1" dirty="0"/>
              <a:t>primitive value, object, or function</a:t>
            </a:r>
            <a:r>
              <a:rPr lang="en-US" dirty="0"/>
              <a:t>.</a:t>
            </a:r>
            <a:r>
              <a:rPr lang="es-ES" dirty="0" smtClean="0"/>
              <a:t>”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 objeto es una especia de </a:t>
            </a:r>
            <a:r>
              <a:rPr lang="es-ES" i="1" dirty="0" err="1" smtClean="0"/>
              <a:t>array</a:t>
            </a:r>
            <a:r>
              <a:rPr lang="es-ES" dirty="0" smtClean="0"/>
              <a:t> de valores desordenados.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Cada propiedad o método es identificado por un nombre mapeado a un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Ayuda pensar en los objetos como si fueran </a:t>
            </a:r>
            <a:r>
              <a:rPr lang="es-ES" i="1" dirty="0" smtClean="0"/>
              <a:t>Hash </a:t>
            </a:r>
            <a:r>
              <a:rPr lang="es-ES" i="1" dirty="0" err="1" smtClean="0"/>
              <a:t>Tables</a:t>
            </a:r>
            <a:r>
              <a:rPr lang="es-ES" dirty="0" smtClean="0"/>
              <a:t>, un grupo de pares clave-valor en donde el valor puede ser un dato o una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Como hemos visto anteriormente se pueden crear usando formato literal o mediante el constructor </a:t>
            </a:r>
            <a:r>
              <a:rPr lang="es-ES" dirty="0" err="1" smtClean="0"/>
              <a:t>Object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Qué son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514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En ES5 se ofrece la posibilidad de crear propiedades teniendo un mayor grado de control.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Existen dos tipos de propiedades: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Data properties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Accesor properties</a:t>
            </a:r>
            <a:endParaRPr lang="es-ES" i="1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556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Contienen una ubicación para almacenar el valor del dato.</a:t>
            </a:r>
          </a:p>
          <a:p>
            <a:r>
              <a:rPr lang="es-ES" dirty="0" smtClean="0"/>
              <a:t>El valor se lee y se escribe directamente en esta ubicación.</a:t>
            </a:r>
          </a:p>
          <a:p>
            <a:r>
              <a:rPr lang="es-ES" dirty="0" smtClean="0"/>
              <a:t>Estas propiedades tienen 4 atributos que describen su comportamiento:</a:t>
            </a:r>
          </a:p>
          <a:p>
            <a:pPr lvl="1">
              <a:spcAft>
                <a:spcPts val="600"/>
              </a:spcAft>
            </a:pPr>
            <a:r>
              <a:rPr lang="es-ES" b="1" dirty="0" smtClean="0">
                <a:solidFill>
                  <a:srgbClr val="323330"/>
                </a:solidFill>
              </a:rPr>
              <a:t>Configurable</a:t>
            </a:r>
            <a:r>
              <a:rPr lang="es-ES" dirty="0" smtClean="0">
                <a:solidFill>
                  <a:srgbClr val="323330"/>
                </a:solidFill>
              </a:rPr>
              <a:t>*: Indica si la propiedad se puede borrar (usando </a:t>
            </a:r>
            <a:r>
              <a:rPr lang="es-ES" i="1" dirty="0" err="1" smtClean="0">
                <a:solidFill>
                  <a:srgbClr val="323330"/>
                </a:solidFill>
              </a:rPr>
              <a:t>delete</a:t>
            </a:r>
            <a:r>
              <a:rPr lang="es-ES" dirty="0" smtClean="0">
                <a:solidFill>
                  <a:srgbClr val="323330"/>
                </a:solidFill>
              </a:rPr>
              <a:t>), cambiar sus atributos o convertirla en una </a:t>
            </a:r>
            <a:r>
              <a:rPr lang="es-ES" i="1" dirty="0" err="1" smtClean="0">
                <a:solidFill>
                  <a:srgbClr val="323330"/>
                </a:solidFill>
              </a:rPr>
              <a:t>accesor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property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Enumerable</a:t>
            </a:r>
            <a:r>
              <a:rPr lang="es-ES" dirty="0" smtClean="0">
                <a:solidFill>
                  <a:srgbClr val="323330"/>
                </a:solidFill>
              </a:rPr>
              <a:t>*: Indica si se retorna en un bucle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for</a:t>
            </a:r>
            <a:r>
              <a:rPr lang="es-ES" i="1" dirty="0" smtClean="0">
                <a:solidFill>
                  <a:srgbClr val="323330"/>
                </a:solidFill>
              </a:rPr>
              <a:t>-in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Writable</a:t>
            </a:r>
            <a:r>
              <a:rPr lang="es-ES" dirty="0" smtClean="0">
                <a:solidFill>
                  <a:srgbClr val="323330"/>
                </a:solidFill>
              </a:rPr>
              <a:t>*: Indica si el valor se puede alterar</a:t>
            </a:r>
            <a:r>
              <a:rPr lang="es-ES" dirty="0">
                <a:solidFill>
                  <a:srgbClr val="323330"/>
                </a:solidFill>
              </a:rPr>
              <a:t>. </a:t>
            </a:r>
            <a:endParaRPr lang="es-ES" dirty="0" smtClean="0">
              <a:solidFill>
                <a:srgbClr val="323330"/>
              </a:solidFill>
            </a:endParaRP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Value</a:t>
            </a:r>
            <a:r>
              <a:rPr lang="es-ES" dirty="0" smtClean="0">
                <a:solidFill>
                  <a:srgbClr val="323330"/>
                </a:solidFill>
              </a:rPr>
              <a:t>: Contiene el valor de la propiedad. Por defecto es </a:t>
            </a:r>
            <a:r>
              <a:rPr lang="es-ES" i="1" dirty="0" err="1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s-ES" sz="1600" dirty="0" smtClean="0">
                <a:solidFill>
                  <a:srgbClr val="323330"/>
                </a:solidFill>
              </a:rPr>
              <a:t>*</a:t>
            </a:r>
            <a:r>
              <a:rPr lang="es-ES" sz="1600" i="1" dirty="0" smtClean="0">
                <a:solidFill>
                  <a:srgbClr val="323330"/>
                </a:solidFill>
              </a:rPr>
              <a:t>false</a:t>
            </a:r>
            <a:r>
              <a:rPr lang="es-ES" sz="1600" dirty="0" smtClean="0">
                <a:solidFill>
                  <a:srgbClr val="323330"/>
                </a:solidFill>
              </a:rPr>
              <a:t> </a:t>
            </a:r>
            <a:r>
              <a:rPr lang="es-ES" sz="1600" dirty="0">
                <a:solidFill>
                  <a:srgbClr val="323330"/>
                </a:solidFill>
              </a:rPr>
              <a:t>por defecto, pero </a:t>
            </a:r>
            <a:r>
              <a:rPr lang="es-ES" sz="1600" i="1" dirty="0">
                <a:solidFill>
                  <a:srgbClr val="323330"/>
                </a:solidFill>
              </a:rPr>
              <a:t>true</a:t>
            </a:r>
            <a:r>
              <a:rPr lang="es-ES" sz="1600" dirty="0">
                <a:solidFill>
                  <a:srgbClr val="323330"/>
                </a:solidFill>
              </a:rPr>
              <a:t> para las propiedades definidas directamente (</a:t>
            </a:r>
            <a:r>
              <a:rPr lang="es-ES" sz="1600" dirty="0" err="1">
                <a:solidFill>
                  <a:srgbClr val="323330"/>
                </a:solidFill>
              </a:rPr>
              <a:t>o.prop</a:t>
            </a:r>
            <a:r>
              <a:rPr lang="es-ES" sz="1600" dirty="0">
                <a:solidFill>
                  <a:srgbClr val="323330"/>
                </a:solidFill>
              </a:rPr>
              <a:t> = 123</a:t>
            </a:r>
            <a:r>
              <a:rPr lang="es-ES" sz="1600" dirty="0" smtClean="0">
                <a:solidFill>
                  <a:srgbClr val="323330"/>
                </a:solidFill>
              </a:rPr>
              <a:t>).</a:t>
            </a:r>
            <a:endParaRPr lang="es-ES" sz="16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Data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032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Para cambiar o añadir atributos a una propiedad podemos usar el método </a:t>
            </a:r>
            <a:r>
              <a:rPr lang="es-ES" i="1" dirty="0" smtClean="0"/>
              <a:t>Object.defineProperty()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Acepta 3 argumentos: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objeto cuya propiedad vamos a </a:t>
            </a:r>
            <a:r>
              <a:rPr lang="es-ES" dirty="0">
                <a:solidFill>
                  <a:srgbClr val="323330"/>
                </a:solidFill>
              </a:rPr>
              <a:t>añadir o modificar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nombre de la propiedad a añadir o modificar.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Un objeto descriptor con las siguientes propiedades:</a:t>
            </a:r>
          </a:p>
          <a:p>
            <a:pPr lvl="2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configurable</a:t>
            </a:r>
          </a:p>
          <a:p>
            <a:pPr lvl="2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enumerable</a:t>
            </a:r>
            <a:endParaRPr lang="es-ES" dirty="0" smtClean="0">
              <a:solidFill>
                <a:srgbClr val="323330"/>
              </a:solidFill>
            </a:endParaRPr>
          </a:p>
          <a:p>
            <a:pPr lvl="2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writable</a:t>
            </a:r>
            <a:endParaRPr lang="es-ES" dirty="0" smtClean="0">
              <a:solidFill>
                <a:srgbClr val="323330"/>
              </a:solidFill>
            </a:endParaRPr>
          </a:p>
          <a:p>
            <a:pPr lvl="2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value</a:t>
            </a: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 lvl="1"/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Data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48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8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</a:t>
            </a:r>
            <a:r>
              <a:rPr lang="es-ES" dirty="0" err="1"/>
              <a:t>book</a:t>
            </a:r>
            <a:r>
              <a:rPr lang="es-ES" dirty="0"/>
              <a:t> = {};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Object.defineProperty(</a:t>
            </a:r>
            <a:r>
              <a:rPr lang="es-ES" dirty="0" err="1"/>
              <a:t>book</a:t>
            </a:r>
            <a:r>
              <a:rPr lang="es-ES" dirty="0"/>
              <a:t>,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name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, {</a:t>
            </a:r>
          </a:p>
          <a:p>
            <a:pPr marL="0" indent="0">
              <a:buNone/>
            </a:pPr>
            <a:r>
              <a:rPr lang="es-ES" dirty="0"/>
              <a:t>	configurable: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dirty="0"/>
              <a:t>, </a:t>
            </a:r>
            <a:r>
              <a:rPr lang="es-ES" dirty="0" smtClean="0"/>
              <a:t>   //</a:t>
            </a:r>
            <a:r>
              <a:rPr lang="es-ES" dirty="0"/>
              <a:t>default false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/>
              <a:t>enumerable</a:t>
            </a:r>
            <a:r>
              <a:rPr lang="es-ES" dirty="0"/>
              <a:t>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false</a:t>
            </a:r>
            <a:r>
              <a:rPr lang="es-ES" dirty="0"/>
              <a:t>, </a:t>
            </a:r>
            <a:r>
              <a:rPr lang="es-ES" dirty="0" smtClean="0"/>
              <a:t>   //</a:t>
            </a:r>
            <a:r>
              <a:rPr lang="es-ES" dirty="0"/>
              <a:t>default true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/>
              <a:t>writable</a:t>
            </a:r>
            <a:r>
              <a:rPr lang="es-ES" dirty="0"/>
              <a:t>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dirty="0"/>
              <a:t>, </a:t>
            </a:r>
            <a:r>
              <a:rPr lang="es-ES" dirty="0" smtClean="0"/>
              <a:t>          //</a:t>
            </a:r>
            <a:r>
              <a:rPr lang="es-ES" dirty="0"/>
              <a:t>default false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>
                <a:solidFill>
                  <a:srgbClr val="C00000"/>
                </a:solidFill>
              </a:rPr>
              <a:t>'Ulises'</a:t>
            </a:r>
          </a:p>
          <a:p>
            <a:pPr marL="0" indent="0">
              <a:buNone/>
            </a:pPr>
            <a:r>
              <a:rPr lang="es-ES" dirty="0"/>
              <a:t>});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Data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058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No contienen ningún valor de dato.</a:t>
            </a:r>
          </a:p>
          <a:p>
            <a:r>
              <a:rPr lang="es-ES" dirty="0" smtClean="0"/>
              <a:t>Pueden contener una función </a:t>
            </a:r>
            <a:r>
              <a:rPr lang="es-ES" i="1" dirty="0" err="1" smtClean="0"/>
              <a:t>getter</a:t>
            </a:r>
            <a:r>
              <a:rPr lang="es-ES" dirty="0" smtClean="0"/>
              <a:t> y/o una función </a:t>
            </a:r>
            <a:r>
              <a:rPr lang="es-ES" i="1" dirty="0" smtClean="0"/>
              <a:t>setter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Estas propiedades tienen 4 atributos:</a:t>
            </a:r>
          </a:p>
          <a:p>
            <a:pPr lvl="1">
              <a:spcAft>
                <a:spcPts val="600"/>
              </a:spcAft>
            </a:pPr>
            <a:r>
              <a:rPr lang="es-ES" b="1" dirty="0" smtClean="0">
                <a:solidFill>
                  <a:srgbClr val="323330"/>
                </a:solidFill>
              </a:rPr>
              <a:t>Configurable</a:t>
            </a:r>
            <a:r>
              <a:rPr lang="es-ES" dirty="0" smtClean="0">
                <a:solidFill>
                  <a:srgbClr val="323330"/>
                </a:solidFill>
              </a:rPr>
              <a:t>*: Indica si la propiedad se puede borrar (usando </a:t>
            </a:r>
            <a:r>
              <a:rPr lang="es-ES" i="1" dirty="0" err="1" smtClean="0">
                <a:solidFill>
                  <a:srgbClr val="323330"/>
                </a:solidFill>
              </a:rPr>
              <a:t>delete</a:t>
            </a:r>
            <a:r>
              <a:rPr lang="es-ES" dirty="0" smtClean="0">
                <a:solidFill>
                  <a:srgbClr val="323330"/>
                </a:solidFill>
              </a:rPr>
              <a:t>), cambiar sus atributos o convertirla en una </a:t>
            </a:r>
            <a:r>
              <a:rPr lang="es-ES" i="1" dirty="0" err="1" smtClean="0">
                <a:solidFill>
                  <a:srgbClr val="323330"/>
                </a:solidFill>
              </a:rPr>
              <a:t>accesor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property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Enumerable</a:t>
            </a:r>
            <a:r>
              <a:rPr lang="es-ES" dirty="0" smtClean="0">
                <a:solidFill>
                  <a:srgbClr val="323330"/>
                </a:solidFill>
              </a:rPr>
              <a:t>*: Indica si se retorna en un bucle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for</a:t>
            </a:r>
            <a:r>
              <a:rPr lang="es-ES" i="1" dirty="0" smtClean="0">
                <a:solidFill>
                  <a:srgbClr val="323330"/>
                </a:solidFill>
              </a:rPr>
              <a:t>-in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Get</a:t>
            </a:r>
            <a:r>
              <a:rPr lang="es-ES" dirty="0" smtClean="0">
                <a:solidFill>
                  <a:srgbClr val="323330"/>
                </a:solidFill>
              </a:rPr>
              <a:t>: Función que se llama en la lectura de la propiedad. Por defecto </a:t>
            </a:r>
            <a:r>
              <a:rPr lang="es-ES" i="1" dirty="0" err="1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es-ES" b="1" dirty="0" smtClean="0">
                <a:solidFill>
                  <a:srgbClr val="323330"/>
                </a:solidFill>
              </a:rPr>
              <a:t>Set</a:t>
            </a:r>
            <a:r>
              <a:rPr lang="es-ES" dirty="0" smtClean="0">
                <a:solidFill>
                  <a:srgbClr val="323330"/>
                </a:solidFill>
              </a:rPr>
              <a:t>: Función que se llama en la escritura de la propiedad. Por defecto </a:t>
            </a:r>
            <a:r>
              <a:rPr lang="es-ES" i="1" dirty="0" err="1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s-ES" sz="1600" dirty="0"/>
              <a:t>*</a:t>
            </a:r>
            <a:r>
              <a:rPr lang="es-ES" sz="1600" i="1" dirty="0"/>
              <a:t>false</a:t>
            </a:r>
            <a:r>
              <a:rPr lang="es-ES" sz="1600" dirty="0"/>
              <a:t> por defecto, pero </a:t>
            </a:r>
            <a:r>
              <a:rPr lang="es-ES" sz="1600" i="1" dirty="0"/>
              <a:t>true</a:t>
            </a:r>
            <a:r>
              <a:rPr lang="es-ES" sz="1600" dirty="0"/>
              <a:t> para las propiedades definidas directamente (</a:t>
            </a:r>
            <a:r>
              <a:rPr lang="es-ES" sz="1600" dirty="0" err="1"/>
              <a:t>o.prop</a:t>
            </a:r>
            <a:r>
              <a:rPr lang="es-ES" sz="1600" dirty="0"/>
              <a:t> = 123).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Accesor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663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</a:t>
            </a:r>
            <a:r>
              <a:rPr lang="es-ES" dirty="0" err="1"/>
              <a:t>book</a:t>
            </a:r>
            <a:r>
              <a:rPr lang="es-ES" dirty="0"/>
              <a:t>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__</a:t>
            </a:r>
            <a:r>
              <a:rPr lang="es-ES" dirty="0" err="1" smtClean="0"/>
              <a:t>year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00B050"/>
                </a:solidFill>
              </a:rPr>
              <a:t>2015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Object.defineProperty</a:t>
            </a:r>
            <a:r>
              <a:rPr lang="en-US" dirty="0" smtClean="0"/>
              <a:t>(book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'year'</a:t>
            </a:r>
            <a:r>
              <a:rPr lang="en-US" dirty="0"/>
              <a:t>,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dirty="0"/>
              <a:t>: function ()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'year</a:t>
            </a:r>
            <a:r>
              <a:rPr lang="en-US" dirty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C00000"/>
                </a:solidFill>
              </a:rPr>
              <a:t> +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.__year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},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set</a:t>
            </a:r>
            <a:r>
              <a:rPr lang="en-US" dirty="0"/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(</a:t>
            </a:r>
            <a:r>
              <a:rPr lang="en-US" dirty="0" err="1"/>
              <a:t>newValue</a:t>
            </a:r>
            <a:r>
              <a:rPr lang="en-US" dirty="0"/>
              <a:t>)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.__year</a:t>
            </a:r>
            <a:r>
              <a:rPr lang="en-US" dirty="0"/>
              <a:t> = </a:t>
            </a:r>
            <a:r>
              <a:rPr lang="en-US" dirty="0" err="1" smtClean="0"/>
              <a:t>newValue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}</a:t>
            </a:r>
            <a:br>
              <a:rPr lang="en-US" dirty="0" smtClean="0"/>
            </a:br>
            <a:r>
              <a:rPr lang="en-US" dirty="0" smtClean="0"/>
              <a:t>});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Accesor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884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Mediante el método </a:t>
            </a:r>
            <a:r>
              <a:rPr lang="es-ES" i="1" dirty="0" err="1" smtClean="0"/>
              <a:t>Object.defineProperties</a:t>
            </a:r>
            <a:r>
              <a:rPr lang="es-ES" i="1" dirty="0" smtClean="0"/>
              <a:t>() </a:t>
            </a:r>
            <a:r>
              <a:rPr lang="es-ES" dirty="0" smtClean="0"/>
              <a:t>podemos definir múltiples propiedades de una sola vez.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método tiene dos argumentos: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objeto cuyas propiedades vamos a añadir o modificar. 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Un objeto cuyas propiedades se corresponden a los que queremos añadir o modificar en el objeto del primer argumento.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Múltiples 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174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</a:t>
            </a:r>
            <a:r>
              <a:rPr lang="es-ES" sz="2400" dirty="0" err="1"/>
              <a:t>book</a:t>
            </a:r>
            <a:r>
              <a:rPr lang="es-ES" sz="2400" dirty="0"/>
              <a:t> = </a:t>
            </a:r>
            <a:r>
              <a:rPr lang="es-ES" sz="2400" dirty="0" smtClean="0"/>
              <a:t>{};</a:t>
            </a:r>
          </a:p>
          <a:p>
            <a:pPr marL="0" indent="0">
              <a:buNone/>
            </a:pPr>
            <a:r>
              <a:rPr lang="en-US" sz="2400" dirty="0" err="1" smtClean="0"/>
              <a:t>Object.defineProperties</a:t>
            </a:r>
            <a:r>
              <a:rPr lang="en-US" sz="2400" dirty="0" smtClean="0"/>
              <a:t>(book</a:t>
            </a:r>
            <a:r>
              <a:rPr lang="en-US" sz="2400" dirty="0"/>
              <a:t>, {</a:t>
            </a:r>
            <a:br>
              <a:rPr lang="en-US" sz="2400" dirty="0"/>
            </a:br>
            <a:r>
              <a:rPr lang="en-US" sz="2400" dirty="0" smtClean="0"/>
              <a:t>    __</a:t>
            </a:r>
            <a:r>
              <a:rPr lang="en-US" sz="2400" dirty="0"/>
              <a:t>year: </a:t>
            </a:r>
            <a:r>
              <a:rPr lang="en-US" sz="2400" dirty="0" smtClean="0"/>
              <a:t>{</a:t>
            </a:r>
            <a:br>
              <a:rPr lang="en-US" sz="2400" dirty="0" smtClean="0"/>
            </a:br>
            <a:r>
              <a:rPr lang="en-US" sz="2400" dirty="0" smtClean="0"/>
              <a:t>        value</a:t>
            </a:r>
            <a:r>
              <a:rPr lang="en-US" sz="2400" dirty="0"/>
              <a:t>: </a:t>
            </a:r>
            <a:r>
              <a:rPr lang="en-US" sz="2400" dirty="0" smtClean="0">
                <a:solidFill>
                  <a:srgbClr val="00B050"/>
                </a:solidFill>
              </a:rPr>
              <a:t>2004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    },</a:t>
            </a:r>
            <a:br>
              <a:rPr lang="en-US" sz="2400" dirty="0" smtClean="0"/>
            </a:br>
            <a:r>
              <a:rPr lang="en-US" sz="2400" dirty="0" smtClean="0"/>
              <a:t>    year</a:t>
            </a:r>
            <a:r>
              <a:rPr lang="en-US" sz="2400" dirty="0"/>
              <a:t>: {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2400" dirty="0"/>
              <a:t>: function () </a:t>
            </a:r>
            <a:r>
              <a:rPr lang="en-US" sz="2400" dirty="0" smtClean="0"/>
              <a:t>{</a:t>
            </a:r>
            <a:br>
              <a:rPr lang="en-US" sz="2400" dirty="0" smtClean="0"/>
            </a:br>
            <a:r>
              <a:rPr lang="en-US" sz="2400" dirty="0" smtClean="0"/>
              <a:t>        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'year</a:t>
            </a:r>
            <a:r>
              <a:rPr lang="en-US" sz="2400" dirty="0">
                <a:solidFill>
                  <a:srgbClr val="C00000"/>
                </a:solidFill>
              </a:rPr>
              <a:t>'</a:t>
            </a:r>
            <a:r>
              <a:rPr lang="en-US" sz="2400" dirty="0" smtClean="0">
                <a:solidFill>
                  <a:srgbClr val="C00000"/>
                </a:solidFill>
              </a:rPr>
              <a:t> +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2400" dirty="0" err="1"/>
              <a:t>.__year</a:t>
            </a:r>
            <a:r>
              <a:rPr lang="en-US" sz="2400" dirty="0" smtClean="0"/>
              <a:t>;</a:t>
            </a:r>
            <a:br>
              <a:rPr lang="en-US" sz="2400" dirty="0" smtClean="0"/>
            </a:br>
            <a:r>
              <a:rPr lang="en-US" sz="2400" dirty="0" smtClean="0"/>
              <a:t>        },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set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400" dirty="0"/>
              <a:t> (</a:t>
            </a:r>
            <a:r>
              <a:rPr lang="en-US" sz="2400" dirty="0" err="1"/>
              <a:t>newValue</a:t>
            </a:r>
            <a:r>
              <a:rPr lang="en-US" sz="2400" dirty="0"/>
              <a:t>) </a:t>
            </a:r>
            <a:r>
              <a:rPr lang="en-US" sz="2400" dirty="0" smtClean="0"/>
              <a:t>{</a:t>
            </a:r>
            <a:br>
              <a:rPr lang="en-US" sz="2400" dirty="0" smtClean="0"/>
            </a:br>
            <a:r>
              <a:rPr lang="en-US" sz="2400" dirty="0" smtClean="0"/>
              <a:t>           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2400" dirty="0" err="1"/>
              <a:t>.__year</a:t>
            </a:r>
            <a:r>
              <a:rPr lang="en-US" sz="2400" dirty="0"/>
              <a:t> = </a:t>
            </a:r>
            <a:r>
              <a:rPr lang="en-US" sz="2400" dirty="0" err="1" smtClean="0"/>
              <a:t>newValue</a:t>
            </a:r>
            <a:r>
              <a:rPr lang="en-US" sz="2400" dirty="0" smtClean="0"/>
              <a:t>;</a:t>
            </a:r>
            <a:br>
              <a:rPr lang="en-US" sz="2400" dirty="0" smtClean="0"/>
            </a:br>
            <a:r>
              <a:rPr lang="en-US" sz="2400" dirty="0" smtClean="0"/>
              <a:t>        }</a:t>
            </a:r>
            <a:br>
              <a:rPr lang="en-US" sz="2400" dirty="0" smtClean="0"/>
            </a:br>
            <a:r>
              <a:rPr lang="en-US" sz="2400" dirty="0" smtClean="0"/>
              <a:t>    }</a:t>
            </a:r>
            <a:br>
              <a:rPr lang="en-US" sz="2400" dirty="0" smtClean="0"/>
            </a:br>
            <a:r>
              <a:rPr lang="en-US" sz="2400" dirty="0" smtClean="0"/>
              <a:t>});</a:t>
            </a:r>
            <a:endParaRPr lang="es-ES" sz="2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Múltiples </a:t>
            </a:r>
            <a:r>
              <a:rPr lang="es-ES" dirty="0"/>
              <a:t>propiedades</a:t>
            </a:r>
          </a:p>
        </p:txBody>
      </p:sp>
    </p:spTree>
    <p:extLst>
      <p:ext uri="{BB962C8B-B14F-4D97-AF65-F5344CB8AC3E}">
        <p14:creationId xmlns:p14="http://schemas.microsoft.com/office/powerpoint/2010/main" val="31938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Mediante el método </a:t>
            </a:r>
            <a:r>
              <a:rPr lang="es-ES" i="1" dirty="0" err="1" smtClean="0"/>
              <a:t>Object.getOwnPropertyDescriptor</a:t>
            </a:r>
            <a:r>
              <a:rPr lang="es-ES" i="1" dirty="0" smtClean="0"/>
              <a:t>() </a:t>
            </a:r>
            <a:r>
              <a:rPr lang="es-ES" dirty="0" smtClean="0"/>
              <a:t>podemos obtener información sobre los atributos aplicados a una propiedad.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método tiene dos argumentos: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objeto cuyas propiedades queremos observar. 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nombre de la propiedad a observar.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Retorna un objeto con las propiedades </a:t>
            </a:r>
            <a:r>
              <a:rPr lang="es-ES" i="1" dirty="0" smtClean="0"/>
              <a:t>configurable</a:t>
            </a:r>
            <a:r>
              <a:rPr lang="es-ES" dirty="0" smtClean="0"/>
              <a:t>, </a:t>
            </a:r>
            <a:r>
              <a:rPr lang="es-ES" i="1" dirty="0" err="1" smtClean="0"/>
              <a:t>enumerable</a:t>
            </a:r>
            <a:r>
              <a:rPr lang="es-ES" dirty="0" smtClean="0"/>
              <a:t>, </a:t>
            </a:r>
            <a:r>
              <a:rPr lang="es-ES" i="1" dirty="0" err="1" smtClean="0"/>
              <a:t>get</a:t>
            </a:r>
            <a:r>
              <a:rPr lang="es-ES" dirty="0" smtClean="0"/>
              <a:t>, </a:t>
            </a:r>
            <a:r>
              <a:rPr lang="es-ES" i="1" dirty="0" smtClean="0"/>
              <a:t>set</a:t>
            </a:r>
            <a:r>
              <a:rPr lang="es-ES" dirty="0" smtClean="0"/>
              <a:t>, </a:t>
            </a:r>
            <a:r>
              <a:rPr lang="es-ES" i="1" dirty="0" err="1" smtClean="0"/>
              <a:t>writable</a:t>
            </a:r>
            <a:r>
              <a:rPr lang="es-ES" dirty="0" smtClean="0"/>
              <a:t> y </a:t>
            </a:r>
            <a:r>
              <a:rPr lang="es-ES" i="1" dirty="0" err="1" smtClean="0"/>
              <a:t>value</a:t>
            </a:r>
            <a:r>
              <a:rPr lang="es-ES" dirty="0" smtClean="0"/>
              <a:t>.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Leyendo atributos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97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descriptor = </a:t>
            </a:r>
            <a:r>
              <a:rPr lang="es-ES" dirty="0" err="1"/>
              <a:t>Object.getOwnPropertyDescriptor</a:t>
            </a:r>
            <a:r>
              <a:rPr lang="es-ES" dirty="0"/>
              <a:t>(</a:t>
            </a:r>
            <a:r>
              <a:rPr lang="es-ES" dirty="0" err="1"/>
              <a:t>book</a:t>
            </a:r>
            <a:r>
              <a:rPr lang="es-ES" dirty="0"/>
              <a:t>, </a:t>
            </a:r>
            <a:r>
              <a:rPr lang="es-ES" dirty="0">
                <a:solidFill>
                  <a:srgbClr val="C00000"/>
                </a:solidFill>
              </a:rPr>
              <a:t>'_</a:t>
            </a:r>
            <a:r>
              <a:rPr lang="es-ES" dirty="0" err="1">
                <a:solidFill>
                  <a:srgbClr val="C00000"/>
                </a:solidFill>
              </a:rPr>
              <a:t>year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descriptor.value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//2004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descriptor.configurable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//false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/>
              <a:t> </a:t>
            </a:r>
            <a:r>
              <a:rPr lang="es-ES" dirty="0" err="1"/>
              <a:t>descriptor.get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undefined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'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descriptor = </a:t>
            </a:r>
            <a:r>
              <a:rPr lang="es-ES" dirty="0" err="1"/>
              <a:t>Object.getOwnPropertyDescriptor</a:t>
            </a:r>
            <a:r>
              <a:rPr lang="es-ES" dirty="0"/>
              <a:t>(</a:t>
            </a:r>
            <a:r>
              <a:rPr lang="es-ES" dirty="0" err="1"/>
              <a:t>book</a:t>
            </a:r>
            <a:r>
              <a:rPr lang="es-ES" dirty="0"/>
              <a:t>,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year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descriptor.value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undefined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descriptor.enumerable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); //false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/>
              <a:t> </a:t>
            </a:r>
            <a:r>
              <a:rPr lang="es-ES" dirty="0" err="1"/>
              <a:t>descriptor.get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'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/>
              <a:t>Leyendo atributos</a:t>
            </a:r>
          </a:p>
        </p:txBody>
      </p:sp>
    </p:spTree>
    <p:extLst>
      <p:ext uri="{BB962C8B-B14F-4D97-AF65-F5344CB8AC3E}">
        <p14:creationId xmlns:p14="http://schemas.microsoft.com/office/powerpoint/2010/main" val="175900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Incorrecto, si </a:t>
            </a:r>
            <a:r>
              <a:rPr lang="es-ES" dirty="0" err="1" smtClean="0"/>
              <a:t>book.year</a:t>
            </a:r>
            <a:r>
              <a:rPr lang="es-ES" dirty="0" smtClean="0"/>
              <a:t> vale </a:t>
            </a:r>
            <a:r>
              <a:rPr lang="es-ES" i="1" dirty="0" smtClean="0"/>
              <a:t>0</a:t>
            </a:r>
            <a:r>
              <a:rPr lang="es-ES" dirty="0" smtClean="0"/>
              <a:t>, </a:t>
            </a:r>
            <a:r>
              <a:rPr lang="es-ES" i="1" dirty="0" smtClean="0"/>
              <a:t>false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, </a:t>
            </a:r>
            <a:r>
              <a:rPr lang="es-ES" i="1" dirty="0" err="1" smtClean="0"/>
              <a:t>undefined</a:t>
            </a:r>
            <a:r>
              <a:rPr lang="es-ES" dirty="0" smtClean="0"/>
              <a:t> o </a:t>
            </a:r>
            <a:r>
              <a:rPr lang="es-ES" i="1" dirty="0" smtClean="0"/>
              <a:t>“”</a:t>
            </a:r>
            <a:r>
              <a:rPr lang="es-ES" dirty="0" smtClean="0"/>
              <a:t> no accederá al bloque.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smtClean="0"/>
              <a:t>(</a:t>
            </a:r>
            <a:r>
              <a:rPr lang="es-ES" sz="2000" dirty="0" err="1"/>
              <a:t>book.year</a:t>
            </a:r>
            <a:r>
              <a:rPr lang="es-ES" sz="2000" dirty="0" smtClean="0"/>
              <a:t>){</a:t>
            </a:r>
            <a:br>
              <a:rPr lang="es-ES" sz="2000" dirty="0" smtClean="0"/>
            </a:b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/*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here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*/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/>
              <a:t>}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Correcto, busca propiedades de instancia y en la cadena de prototipos.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smtClean="0"/>
              <a:t>(</a:t>
            </a:r>
            <a:r>
              <a:rPr lang="es-ES" sz="2000" dirty="0">
                <a:solidFill>
                  <a:srgbClr val="C00000"/>
                </a:solidFill>
              </a:rPr>
              <a:t>'</a:t>
            </a:r>
            <a:r>
              <a:rPr lang="es-ES" sz="2000" dirty="0" err="1">
                <a:solidFill>
                  <a:srgbClr val="C00000"/>
                </a:solidFill>
              </a:rPr>
              <a:t>year</a:t>
            </a:r>
            <a:r>
              <a:rPr lang="es-ES" sz="2000" dirty="0">
                <a:solidFill>
                  <a:srgbClr val="C00000"/>
                </a:solidFill>
              </a:rPr>
              <a:t>'</a:t>
            </a:r>
            <a:r>
              <a:rPr lang="es-ES" sz="2000" dirty="0"/>
              <a:t> </a:t>
            </a:r>
            <a:r>
              <a:rPr lang="es-ES" sz="2000" dirty="0" smtClean="0"/>
              <a:t>in </a:t>
            </a:r>
            <a:r>
              <a:rPr lang="es-ES" sz="2000" dirty="0" err="1" smtClean="0"/>
              <a:t>book</a:t>
            </a:r>
            <a:r>
              <a:rPr lang="es-ES" sz="2000" dirty="0" smtClean="0"/>
              <a:t>){</a:t>
            </a:r>
            <a:br>
              <a:rPr lang="es-ES" sz="2000" dirty="0" smtClean="0"/>
            </a:b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/*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here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*/</a:t>
            </a: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s-ES" sz="2000" dirty="0" smtClean="0"/>
              <a:t>}</a:t>
            </a:r>
            <a:endParaRPr lang="es-ES" sz="2000" dirty="0"/>
          </a:p>
          <a:p>
            <a:pPr>
              <a:spcAft>
                <a:spcPts val="600"/>
              </a:spcAft>
            </a:pPr>
            <a:r>
              <a:rPr lang="es-ES" dirty="0" smtClean="0"/>
              <a:t>Correcto, busca propiedades de instancia.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smtClean="0"/>
              <a:t>(</a:t>
            </a:r>
            <a:r>
              <a:rPr lang="es-ES" sz="2000" dirty="0" err="1" smtClean="0"/>
              <a:t>book.hasOwnProperty</a:t>
            </a:r>
            <a:r>
              <a:rPr lang="es-ES" sz="2000" dirty="0" smtClean="0"/>
              <a:t>(</a:t>
            </a:r>
            <a:r>
              <a:rPr lang="es-ES" sz="2000" dirty="0" smtClean="0">
                <a:solidFill>
                  <a:srgbClr val="C00000"/>
                </a:solidFill>
              </a:rPr>
              <a:t>'</a:t>
            </a:r>
            <a:r>
              <a:rPr lang="es-ES" sz="2000" dirty="0" err="1" smtClean="0">
                <a:solidFill>
                  <a:srgbClr val="C00000"/>
                </a:solidFill>
              </a:rPr>
              <a:t>year</a:t>
            </a:r>
            <a:r>
              <a:rPr lang="es-ES" sz="2000" dirty="0" smtClean="0">
                <a:solidFill>
                  <a:srgbClr val="C00000"/>
                </a:solidFill>
              </a:rPr>
              <a:t>'</a:t>
            </a:r>
            <a:r>
              <a:rPr lang="es-ES" sz="2000" dirty="0" smtClean="0"/>
              <a:t>)){</a:t>
            </a:r>
            <a:r>
              <a:rPr lang="es-ES" sz="2000" dirty="0"/>
              <a:t/>
            </a:r>
            <a:br>
              <a:rPr lang="es-ES" sz="2000" dirty="0"/>
            </a:b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   /*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here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*/</a:t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/>
              <a:t>}</a:t>
            </a:r>
            <a:endParaRPr lang="es-ES" sz="2000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Detectando 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065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 algn="ctr">
              <a:spcAft>
                <a:spcPts val="600"/>
              </a:spcAft>
              <a:buNone/>
            </a:pPr>
            <a:r>
              <a:rPr lang="es-ES" sz="8800" dirty="0" err="1" smtClean="0">
                <a:solidFill>
                  <a:schemeClr val="accent1">
                    <a:lumMod val="75000"/>
                  </a:schemeClr>
                </a:solidFill>
              </a:rPr>
              <a:t>delete</a:t>
            </a:r>
            <a:r>
              <a:rPr lang="es-ES" sz="8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8800" dirty="0" err="1" smtClean="0"/>
              <a:t>book.year</a:t>
            </a:r>
            <a:endParaRPr lang="es-ES" sz="88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Borrando 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0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objetos, igual que sus propiedades, tienen atributos que definen su comportamiento.</a:t>
            </a:r>
          </a:p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Hay varias maneras de prevenir la modificación de un objeto</a:t>
            </a:r>
            <a:r>
              <a:rPr lang="es-ES" sz="2000" dirty="0" smtClean="0"/>
              <a:t>: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Object.preventExtensions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), no nos permite añadir propiedades.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Object.seal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), no permite añadir ni modificar las propiedades (no son configurables).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Object.freeze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), no permite añadir ni modificar las propiedades ni su valor (no configurables ni </a:t>
            </a:r>
            <a:r>
              <a:rPr lang="es-ES" sz="1600" dirty="0" err="1" smtClean="0">
                <a:solidFill>
                  <a:srgbClr val="323330"/>
                </a:solidFill>
              </a:rPr>
              <a:t>writable</a:t>
            </a:r>
            <a:r>
              <a:rPr lang="es-ES" sz="1600" dirty="0" smtClean="0">
                <a:solidFill>
                  <a:srgbClr val="323330"/>
                </a:solidFill>
              </a:rPr>
              <a:t>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También</a:t>
            </a:r>
            <a:r>
              <a:rPr lang="es-ES" sz="2000" dirty="0" smtClean="0"/>
              <a:t> </a:t>
            </a:r>
            <a:r>
              <a:rPr lang="es-ES" dirty="0" smtClean="0"/>
              <a:t>disponemos de métodos para comprobar el estado del objeto: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Object.isExtensible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Object.isSealed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Object.isFrozen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Evitando modificaciones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976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0976" y="2708276"/>
            <a:ext cx="8262937" cy="1035050"/>
          </a:xfrm>
        </p:spPr>
        <p:txBody>
          <a:bodyPr/>
          <a:lstStyle/>
          <a:p>
            <a:r>
              <a:rPr lang="es-ES" sz="7200" dirty="0" smtClean="0"/>
              <a:t>Presentación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258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BOM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2400" dirty="0" smtClean="0"/>
              <a:t>Mediante el Browser Object </a:t>
            </a:r>
            <a:r>
              <a:rPr lang="es-ES" sz="2400" dirty="0" err="1" smtClean="0"/>
              <a:t>Model</a:t>
            </a:r>
            <a:r>
              <a:rPr lang="es-ES" sz="2400" dirty="0" smtClean="0"/>
              <a:t> (BOM) se nos permite el acceso y manipulación de la ventana del navegador (window).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El BOM era la única parte no estándar de JavaScript.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Esto ha cambiado con la introducción de HTML5, que ha intentado formalizar buena parte del BOM en una especificación.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A parte de trabajar con el window y los </a:t>
            </a:r>
            <a:r>
              <a:rPr lang="es-ES" sz="2400" dirty="0" err="1" smtClean="0"/>
              <a:t>frames</a:t>
            </a:r>
            <a:r>
              <a:rPr lang="es-ES" sz="2400" dirty="0" smtClean="0"/>
              <a:t> del navegador, el BOM se encarga de sus extensiones específicas, por ejemplo: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lanzar un pop up en una nueva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mover, modificar y cerrar una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Los objetos </a:t>
            </a:r>
            <a:r>
              <a:rPr lang="es-ES" sz="2000" dirty="0" err="1" smtClean="0"/>
              <a:t>navigator</a:t>
            </a:r>
            <a:r>
              <a:rPr lang="es-ES" sz="2000" dirty="0" smtClean="0"/>
              <a:t>, </a:t>
            </a:r>
            <a:r>
              <a:rPr lang="es-ES" sz="2000" dirty="0" err="1" smtClean="0"/>
              <a:t>location</a:t>
            </a:r>
            <a:r>
              <a:rPr lang="es-ES" sz="2000" dirty="0" smtClean="0"/>
              <a:t> y </a:t>
            </a:r>
            <a:r>
              <a:rPr lang="es-ES" sz="2000" dirty="0" err="1" smtClean="0"/>
              <a:t>screen</a:t>
            </a:r>
            <a:r>
              <a:rPr lang="es-ES" sz="20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El soporte para cookies.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Objetos personalizados como el XMLHttpRequest.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22992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633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/>
              <a:t>createGame</a:t>
            </a:r>
            <a:r>
              <a:rPr lang="es-ES" dirty="0"/>
              <a:t>(</a:t>
            </a:r>
            <a:r>
              <a:rPr lang="es-ES" dirty="0" err="1"/>
              <a:t>title</a:t>
            </a:r>
            <a:r>
              <a:rPr lang="es-ES" dirty="0"/>
              <a:t>, </a:t>
            </a:r>
            <a:r>
              <a:rPr lang="es-ES" dirty="0" err="1"/>
              <a:t>year</a:t>
            </a:r>
            <a:r>
              <a:rPr lang="es-ES" dirty="0" smtClean="0"/>
              <a:t>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 </a:t>
            </a:r>
            <a:r>
              <a:rPr lang="es-ES" dirty="0" smtClean="0"/>
              <a:t>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o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s-ES" dirty="0" smtClean="0"/>
              <a:t> </a:t>
            </a:r>
            <a:r>
              <a:rPr lang="es-ES" dirty="0" err="1" smtClean="0"/>
              <a:t>Object</a:t>
            </a:r>
            <a:r>
              <a:rPr lang="es-ES" dirty="0" smtClean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</a:t>
            </a:r>
            <a:r>
              <a:rPr lang="es-ES" dirty="0" err="1" smtClean="0"/>
              <a:t>o.title</a:t>
            </a:r>
            <a:r>
              <a:rPr lang="es-ES" dirty="0"/>
              <a:t>= </a:t>
            </a:r>
            <a:r>
              <a:rPr lang="es-ES" dirty="0" err="1"/>
              <a:t>title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</a:t>
            </a:r>
            <a:r>
              <a:rPr lang="es-ES" dirty="0" err="1" smtClean="0"/>
              <a:t>o.year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 err="1"/>
              <a:t>year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</a:t>
            </a:r>
            <a:r>
              <a:rPr lang="es-ES" dirty="0" err="1" smtClean="0"/>
              <a:t>o.getTitle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/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/>
              <a:t>.title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}</a:t>
            </a:r>
            <a:endParaRPr lang="es-ES" dirty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 err="1"/>
              <a:t>createGame</a:t>
            </a:r>
            <a:r>
              <a:rPr lang="es-ES" dirty="0"/>
              <a:t>(</a:t>
            </a:r>
            <a:r>
              <a:rPr lang="es-ES" dirty="0">
                <a:solidFill>
                  <a:srgbClr val="C00000"/>
                </a:solidFill>
              </a:rPr>
              <a:t>'Karate Chan'</a:t>
            </a:r>
            <a:r>
              <a:rPr lang="es-ES" dirty="0"/>
              <a:t>, </a:t>
            </a:r>
            <a:r>
              <a:rPr lang="es-ES" dirty="0">
                <a:solidFill>
                  <a:srgbClr val="00B050"/>
                </a:solidFill>
              </a:rPr>
              <a:t>1988</a:t>
            </a:r>
            <a:r>
              <a:rPr lang="es-ES" dirty="0" smtClean="0"/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s-ES" dirty="0" smtClean="0"/>
          </a:p>
          <a:p>
            <a:pPr>
              <a:spcBef>
                <a:spcPts val="0"/>
              </a:spcBef>
            </a:pPr>
            <a:r>
              <a:rPr lang="es-ES" dirty="0" smtClean="0"/>
              <a:t>Este patrón no nos permite saber qué tipo de objeto es el objeto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Factory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53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Game(title, year){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.title</a:t>
            </a:r>
            <a:r>
              <a:rPr lang="en-US" dirty="0" smtClean="0"/>
              <a:t> </a:t>
            </a:r>
            <a:r>
              <a:rPr lang="en-US" dirty="0"/>
              <a:t>= title;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.year</a:t>
            </a:r>
            <a:r>
              <a:rPr lang="en-US" dirty="0" smtClean="0"/>
              <a:t> </a:t>
            </a:r>
            <a:r>
              <a:rPr lang="en-US" dirty="0"/>
              <a:t>= year;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.getTitle</a:t>
            </a:r>
            <a:r>
              <a:rPr lang="en-US" dirty="0" smtClean="0"/>
              <a:t> </a:t>
            </a:r>
            <a:r>
              <a:rPr lang="en-US" dirty="0"/>
              <a:t>= function</a:t>
            </a:r>
            <a:r>
              <a:rPr lang="en-US" dirty="0" smtClean="0"/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.title</a:t>
            </a:r>
            <a:r>
              <a:rPr lang="en-U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};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}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 smtClean="0"/>
              <a:t>new </a:t>
            </a:r>
            <a:r>
              <a:rPr lang="es-ES" dirty="0" err="1" smtClean="0"/>
              <a:t>Game</a:t>
            </a:r>
            <a:r>
              <a:rPr lang="es-ES" dirty="0"/>
              <a:t>(</a:t>
            </a:r>
            <a:r>
              <a:rPr lang="es-ES" dirty="0">
                <a:solidFill>
                  <a:srgbClr val="C00000"/>
                </a:solidFill>
              </a:rPr>
              <a:t>'Karate Chan'</a:t>
            </a:r>
            <a:r>
              <a:rPr lang="es-ES" dirty="0"/>
              <a:t>, </a:t>
            </a:r>
            <a:r>
              <a:rPr lang="es-ES" dirty="0">
                <a:solidFill>
                  <a:srgbClr val="00B050"/>
                </a:solidFill>
              </a:rPr>
              <a:t>1988</a:t>
            </a:r>
            <a:r>
              <a:rPr lang="es-ES" dirty="0"/>
              <a:t>);</a:t>
            </a:r>
            <a:br>
              <a:rPr lang="es-ES" dirty="0"/>
            </a:br>
            <a:r>
              <a:rPr lang="es-ES" dirty="0"/>
              <a:t>console.log(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instanceof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/>
              <a:t>Game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/>
              <a:t>console.log(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instanceof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Object</a:t>
            </a:r>
            <a:r>
              <a:rPr lang="es-ES" dirty="0" smtClean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//true</a:t>
            </a:r>
          </a:p>
          <a:p>
            <a:pPr marL="0" indent="0">
              <a:spcBef>
                <a:spcPts val="0"/>
              </a:spcBef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Constructor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930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Los constructores, por convención, empiezan con mayúsculas.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Observemos que: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No se crea ningún objeto explícitamente.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Las propiedades y métodos se asignan directamente al objeto </a:t>
            </a:r>
            <a:r>
              <a:rPr lang="es-ES" dirty="0" err="1" smtClean="0">
                <a:solidFill>
                  <a:srgbClr val="323330"/>
                </a:solidFill>
              </a:rPr>
              <a:t>this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No hay sentencia de retorno.</a:t>
            </a:r>
          </a:p>
          <a:p>
            <a:pPr>
              <a:spcBef>
                <a:spcPts val="1200"/>
              </a:spcBef>
            </a:pPr>
            <a:r>
              <a:rPr lang="es-ES" dirty="0" smtClean="0"/>
              <a:t>Para crear una nueva instancia usamos el operador </a:t>
            </a:r>
            <a:r>
              <a:rPr lang="es-ES" i="1" dirty="0" smtClean="0"/>
              <a:t>new</a:t>
            </a:r>
            <a:r>
              <a:rPr lang="es-ES" dirty="0" smtClean="0"/>
              <a:t>, lo que provoca que: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Se cree un nuevo objeto.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Se asigna el valor de </a:t>
            </a:r>
            <a:r>
              <a:rPr lang="es-ES" i="1" dirty="0" err="1" smtClean="0">
                <a:solidFill>
                  <a:srgbClr val="323330"/>
                </a:solidFill>
              </a:rPr>
              <a:t>this</a:t>
            </a:r>
            <a:r>
              <a:rPr lang="es-ES" dirty="0" smtClean="0">
                <a:solidFill>
                  <a:srgbClr val="323330"/>
                </a:solidFill>
              </a:rPr>
              <a:t> al nuevo objeto.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Se ejecuta el código dentro del constructor.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Se retorna el nuevo objeto.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Constructor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384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Cualquier función puede ser llamada con el operador </a:t>
            </a:r>
            <a:r>
              <a:rPr lang="es-ES" i="1" dirty="0" smtClean="0"/>
              <a:t>new</a:t>
            </a:r>
            <a:r>
              <a:rPr lang="es-ES" dirty="0" smtClean="0"/>
              <a:t>, actuando así como un constructor.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Cualquier constructor puede ser llamado sin el operador </a:t>
            </a:r>
            <a:r>
              <a:rPr lang="es-ES" i="1" dirty="0" smtClean="0">
                <a:solidFill>
                  <a:srgbClr val="323330"/>
                </a:solidFill>
              </a:rPr>
              <a:t>new</a:t>
            </a:r>
            <a:r>
              <a:rPr lang="es-ES" dirty="0" smtClean="0">
                <a:solidFill>
                  <a:srgbClr val="323330"/>
                </a:solidFill>
              </a:rPr>
              <a:t>. Esto provocará que sus miembros sean añadidos al objeto global (si no estamos en </a:t>
            </a:r>
            <a:r>
              <a:rPr lang="es-ES" i="1" dirty="0" err="1" smtClean="0">
                <a:solidFill>
                  <a:srgbClr val="323330"/>
                </a:solidFill>
              </a:rPr>
              <a:t>strict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mode</a:t>
            </a:r>
            <a:r>
              <a:rPr lang="es-ES" dirty="0" smtClean="0">
                <a:solidFill>
                  <a:srgbClr val="323330"/>
                </a:solidFill>
              </a:rPr>
              <a:t>).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También podemos usar </a:t>
            </a:r>
            <a:r>
              <a:rPr lang="es-ES" dirty="0" err="1" smtClean="0">
                <a:solidFill>
                  <a:srgbClr val="323330"/>
                </a:solidFill>
              </a:rPr>
              <a:t>call</a:t>
            </a:r>
            <a:r>
              <a:rPr lang="es-ES" dirty="0" smtClean="0">
                <a:solidFill>
                  <a:srgbClr val="323330"/>
                </a:solidFill>
              </a:rPr>
              <a:t>() o </a:t>
            </a:r>
            <a:r>
              <a:rPr lang="es-ES" dirty="0" err="1" smtClean="0">
                <a:solidFill>
                  <a:srgbClr val="323330"/>
                </a:solidFill>
              </a:rPr>
              <a:t>apply</a:t>
            </a:r>
            <a:r>
              <a:rPr lang="es-ES" dirty="0" smtClean="0">
                <a:solidFill>
                  <a:srgbClr val="323330"/>
                </a:solidFill>
              </a:rPr>
              <a:t>() para que los miembros se añadan a un objeto concreto.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El problema con los constructores es que los métodos se crean cada vez por cada instancia. No hacen referencia a la misma función (objeto).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game1 = new Game(</a:t>
            </a:r>
            <a:r>
              <a:rPr lang="en-US" sz="2000" dirty="0">
                <a:solidFill>
                  <a:srgbClr val="C00000"/>
                </a:solidFill>
              </a:rPr>
              <a:t>'</a:t>
            </a:r>
            <a:r>
              <a:rPr lang="en-US" sz="2000" dirty="0" err="1">
                <a:solidFill>
                  <a:srgbClr val="C00000"/>
                </a:solidFill>
              </a:rPr>
              <a:t>Galaxian</a:t>
            </a:r>
            <a:r>
              <a:rPr lang="en-US" sz="2000" dirty="0">
                <a:solidFill>
                  <a:srgbClr val="C00000"/>
                </a:solidFill>
              </a:rPr>
              <a:t>'</a:t>
            </a:r>
            <a:r>
              <a:rPr lang="en-US" sz="2000" dirty="0">
                <a:solidFill>
                  <a:srgbClr val="323330"/>
                </a:solidFill>
              </a:rPr>
              <a:t>, 1988);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game2 = new Game(</a:t>
            </a:r>
            <a:r>
              <a:rPr lang="en-US" sz="2000" dirty="0">
                <a:solidFill>
                  <a:srgbClr val="C00000"/>
                </a:solidFill>
              </a:rPr>
              <a:t>'</a:t>
            </a:r>
            <a:r>
              <a:rPr lang="en-US" sz="2000" dirty="0" err="1">
                <a:solidFill>
                  <a:srgbClr val="C00000"/>
                </a:solidFill>
              </a:rPr>
              <a:t>Froggy</a:t>
            </a:r>
            <a:r>
              <a:rPr lang="en-US" sz="2000" dirty="0">
                <a:solidFill>
                  <a:srgbClr val="C00000"/>
                </a:solidFill>
              </a:rPr>
              <a:t>'</a:t>
            </a:r>
            <a:r>
              <a:rPr lang="en-US" sz="2000" dirty="0">
                <a:solidFill>
                  <a:srgbClr val="323330"/>
                </a:solidFill>
              </a:rPr>
              <a:t>, 1989);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323330"/>
                </a:solidFill>
              </a:rPr>
              <a:t>console.log(game1.getTitle === game2.getTitle);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false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Constructores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756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/>
              <a:t>Game</a:t>
            </a:r>
            <a:r>
              <a:rPr lang="es-ES" dirty="0"/>
              <a:t>() { </a:t>
            </a:r>
            <a:r>
              <a:rPr lang="es-ES" dirty="0" smtClean="0"/>
              <a:t>}</a:t>
            </a:r>
            <a:br>
              <a:rPr lang="es-ES" dirty="0" smtClean="0"/>
            </a:br>
            <a:endParaRPr lang="es-ES" dirty="0"/>
          </a:p>
          <a:p>
            <a:pPr marL="0" indent="0">
              <a:spcBef>
                <a:spcPts val="0"/>
              </a:spcBef>
              <a:buNone/>
            </a:pPr>
            <a:r>
              <a:rPr lang="es-ES" dirty="0" err="1" smtClean="0"/>
              <a:t>Game.prototype.title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Galaxian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err="1"/>
              <a:t>Game.prototype.year</a:t>
            </a:r>
            <a:r>
              <a:rPr lang="es-ES" dirty="0"/>
              <a:t> = </a:t>
            </a:r>
            <a:r>
              <a:rPr lang="es-ES" dirty="0">
                <a:solidFill>
                  <a:srgbClr val="00B050"/>
                </a:solidFill>
              </a:rPr>
              <a:t>1988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err="1"/>
              <a:t>Game.prototype.getTitle</a:t>
            </a:r>
            <a:r>
              <a:rPr lang="es-ES" dirty="0"/>
              <a:t> 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/>
              <a:t>.title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};</a:t>
            </a:r>
          </a:p>
          <a:p>
            <a:pPr marL="0" indent="0">
              <a:spcBef>
                <a:spcPts val="0"/>
              </a:spcBef>
              <a:buNone/>
            </a:pPr>
            <a:endParaRPr lang="es-ES" dirty="0"/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game2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console.log(game1.getTitle === game2.getTitle);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423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/>
              <a:t>Toda función tiene una propiedad </a:t>
            </a:r>
            <a:r>
              <a:rPr lang="es-ES" i="1" dirty="0"/>
              <a:t>prototype</a:t>
            </a:r>
            <a:r>
              <a:rPr lang="es-ES" dirty="0"/>
              <a:t> que contiene un objeto con sus propiedades y métodos y que está disponible para todas las instancias de un tipo de referencia particular.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Todos los miembros del </a:t>
            </a:r>
            <a:r>
              <a:rPr lang="es-ES" i="1" dirty="0" smtClean="0"/>
              <a:t>prototype</a:t>
            </a:r>
            <a:r>
              <a:rPr lang="es-ES" dirty="0" smtClean="0"/>
              <a:t> son compartidos por las instancias.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Al crear una función, su </a:t>
            </a:r>
            <a:r>
              <a:rPr lang="es-ES" i="1" dirty="0" smtClean="0"/>
              <a:t>prototype,</a:t>
            </a:r>
            <a:r>
              <a:rPr lang="es-ES" dirty="0" smtClean="0"/>
              <a:t> automáticamente, obtiene una propiedad constructor que apunta a si misma (a la función).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Algunos</a:t>
            </a:r>
            <a:r>
              <a:rPr lang="ca-ES" dirty="0" smtClean="0"/>
              <a:t> </a:t>
            </a:r>
            <a:r>
              <a:rPr lang="ca-ES" dirty="0" err="1" smtClean="0"/>
              <a:t>navegadores</a:t>
            </a:r>
            <a:r>
              <a:rPr lang="ca-ES" dirty="0" smtClean="0"/>
              <a:t> dan </a:t>
            </a:r>
            <a:r>
              <a:rPr lang="ca-ES" dirty="0" err="1" smtClean="0"/>
              <a:t>acceso</a:t>
            </a:r>
            <a:r>
              <a:rPr lang="ca-ES" dirty="0" smtClean="0"/>
              <a:t> al </a:t>
            </a:r>
            <a:r>
              <a:rPr lang="ca-ES" dirty="0" err="1" smtClean="0"/>
              <a:t>objeto</a:t>
            </a:r>
            <a:r>
              <a:rPr lang="ca-ES" dirty="0" smtClean="0"/>
              <a:t> </a:t>
            </a:r>
            <a:r>
              <a:rPr lang="ca-ES" i="1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mediante</a:t>
            </a:r>
            <a:r>
              <a:rPr lang="ca-ES" dirty="0" smtClean="0"/>
              <a:t> la </a:t>
            </a:r>
            <a:r>
              <a:rPr lang="ca-ES" dirty="0" err="1" smtClean="0"/>
              <a:t>propiedad</a:t>
            </a:r>
            <a:r>
              <a:rPr lang="ca-ES" dirty="0" smtClean="0"/>
              <a:t> no </a:t>
            </a:r>
            <a:r>
              <a:rPr lang="ca-ES" dirty="0" err="1" smtClean="0"/>
              <a:t>estándar</a:t>
            </a:r>
            <a:r>
              <a:rPr lang="ca-ES" dirty="0" smtClean="0"/>
              <a:t> </a:t>
            </a:r>
            <a:r>
              <a:rPr lang="ca-ES" i="1" dirty="0" smtClean="0"/>
              <a:t>__</a:t>
            </a:r>
            <a:r>
              <a:rPr lang="ca-ES" i="1" dirty="0" err="1" smtClean="0"/>
              <a:t>proto</a:t>
            </a:r>
            <a:r>
              <a:rPr lang="ca-ES" i="1" dirty="0" smtClean="0"/>
              <a:t>__</a:t>
            </a:r>
            <a:r>
              <a:rPr lang="ca-ES" dirty="0" smtClean="0"/>
              <a:t>.</a:t>
            </a:r>
            <a:endParaRPr lang="es-ES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s-ES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425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4" y="1895301"/>
            <a:ext cx="11347705" cy="352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6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Cada </a:t>
            </a:r>
            <a:r>
              <a:rPr lang="ca-ES" dirty="0" err="1" smtClean="0"/>
              <a:t>vez</a:t>
            </a:r>
            <a:r>
              <a:rPr lang="ca-ES" dirty="0" smtClean="0"/>
              <a:t> que se </a:t>
            </a:r>
            <a:r>
              <a:rPr lang="ca-ES" dirty="0" err="1" smtClean="0"/>
              <a:t>accede</a:t>
            </a:r>
            <a:r>
              <a:rPr lang="ca-ES" dirty="0" smtClean="0"/>
              <a:t> a alguna </a:t>
            </a:r>
            <a:r>
              <a:rPr lang="ca-ES" dirty="0" err="1" smtClean="0"/>
              <a:t>propiedad</a:t>
            </a:r>
            <a:r>
              <a:rPr lang="ca-ES" dirty="0" smtClean="0"/>
              <a:t> de un </a:t>
            </a:r>
            <a:r>
              <a:rPr lang="ca-ES" dirty="0" err="1" smtClean="0"/>
              <a:t>objeto</a:t>
            </a:r>
            <a:r>
              <a:rPr lang="ca-ES" dirty="0" smtClean="0"/>
              <a:t>, </a:t>
            </a:r>
            <a:r>
              <a:rPr lang="ca-ES" dirty="0" err="1" smtClean="0"/>
              <a:t>empieza</a:t>
            </a:r>
            <a:r>
              <a:rPr lang="ca-ES" dirty="0" smtClean="0"/>
              <a:t> una </a:t>
            </a:r>
            <a:r>
              <a:rPr lang="ca-ES" dirty="0" err="1" smtClean="0"/>
              <a:t>búsqueda</a:t>
            </a:r>
            <a:r>
              <a:rPr lang="ca-E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Primero</a:t>
            </a:r>
            <a:r>
              <a:rPr lang="ca-ES" dirty="0" smtClean="0"/>
              <a:t> se busca en las </a:t>
            </a:r>
            <a:r>
              <a:rPr lang="ca-ES" dirty="0" err="1" smtClean="0"/>
              <a:t>propiedades</a:t>
            </a:r>
            <a:r>
              <a:rPr lang="ca-ES" dirty="0" smtClean="0"/>
              <a:t> de la instancia, </a:t>
            </a:r>
            <a:r>
              <a:rPr lang="ca-ES" dirty="0" err="1" smtClean="0"/>
              <a:t>luego</a:t>
            </a:r>
            <a:r>
              <a:rPr lang="ca-ES" dirty="0" smtClean="0"/>
              <a:t> en </a:t>
            </a:r>
            <a:r>
              <a:rPr lang="ca-ES" dirty="0" err="1" smtClean="0"/>
              <a:t>su</a:t>
            </a:r>
            <a:r>
              <a:rPr lang="ca-ES" dirty="0" smtClean="0"/>
              <a:t> </a:t>
            </a:r>
            <a:r>
              <a:rPr lang="ca-ES" i="1" dirty="0" err="1" smtClean="0"/>
              <a:t>prototype</a:t>
            </a:r>
            <a:r>
              <a:rPr lang="ca-ES" dirty="0" smtClean="0"/>
              <a:t> y </a:t>
            </a:r>
            <a:r>
              <a:rPr lang="ca-ES" dirty="0" err="1" smtClean="0"/>
              <a:t>así</a:t>
            </a:r>
            <a:r>
              <a:rPr lang="ca-ES" dirty="0" smtClean="0"/>
              <a:t> </a:t>
            </a:r>
            <a:r>
              <a:rPr lang="ca-ES" dirty="0" err="1" smtClean="0"/>
              <a:t>hasta</a:t>
            </a:r>
            <a:r>
              <a:rPr lang="ca-ES" dirty="0" smtClean="0"/>
              <a:t> llegar al </a:t>
            </a:r>
            <a:r>
              <a:rPr lang="ca-ES" dirty="0" err="1" smtClean="0"/>
              <a:t>objeto</a:t>
            </a:r>
            <a:r>
              <a:rPr lang="ca-ES" dirty="0" smtClean="0"/>
              <a:t> </a:t>
            </a:r>
            <a:r>
              <a:rPr lang="ca-ES" i="1" dirty="0" err="1" smtClean="0"/>
              <a:t>Object</a:t>
            </a:r>
            <a:r>
              <a:rPr lang="ca-ES" dirty="0" smtClean="0"/>
              <a:t>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Esta cadena se </a:t>
            </a:r>
            <a:r>
              <a:rPr lang="ca-ES" dirty="0" err="1" smtClean="0"/>
              <a:t>conoce</a:t>
            </a:r>
            <a:r>
              <a:rPr lang="ca-ES" dirty="0" smtClean="0"/>
              <a:t> como </a:t>
            </a:r>
            <a:r>
              <a:rPr lang="ca-ES" i="1" dirty="0" err="1" smtClean="0"/>
              <a:t>Prototype</a:t>
            </a:r>
            <a:r>
              <a:rPr lang="ca-ES" i="1" dirty="0" smtClean="0"/>
              <a:t> </a:t>
            </a:r>
            <a:r>
              <a:rPr lang="ca-ES" i="1" dirty="0" err="1" smtClean="0"/>
              <a:t>Chain</a:t>
            </a:r>
            <a:r>
              <a:rPr lang="ca-E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Podemos</a:t>
            </a:r>
            <a:r>
              <a:rPr lang="ca-ES" dirty="0" smtClean="0"/>
              <a:t> </a:t>
            </a:r>
            <a:r>
              <a:rPr lang="ca-ES" dirty="0" err="1" smtClean="0"/>
              <a:t>leer</a:t>
            </a:r>
            <a:r>
              <a:rPr lang="ca-ES" dirty="0" smtClean="0"/>
              <a:t> valores del </a:t>
            </a:r>
            <a:r>
              <a:rPr lang="ca-ES" i="1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desde</a:t>
            </a:r>
            <a:r>
              <a:rPr lang="ca-ES" dirty="0" smtClean="0"/>
              <a:t> las </a:t>
            </a:r>
            <a:r>
              <a:rPr lang="ca-ES" dirty="0" err="1" smtClean="0"/>
              <a:t>instancias</a:t>
            </a:r>
            <a:r>
              <a:rPr lang="ca-ES" dirty="0" smtClean="0"/>
              <a:t> </a:t>
            </a:r>
            <a:r>
              <a:rPr lang="ca-ES" dirty="0" err="1" smtClean="0"/>
              <a:t>pero</a:t>
            </a:r>
            <a:r>
              <a:rPr lang="ca-ES" dirty="0" smtClean="0"/>
              <a:t> no </a:t>
            </a:r>
            <a:r>
              <a:rPr lang="ca-ES" dirty="0" err="1" smtClean="0"/>
              <a:t>modificarlos</a:t>
            </a:r>
            <a:r>
              <a:rPr lang="ca-E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Si </a:t>
            </a:r>
            <a:r>
              <a:rPr lang="ca-ES" dirty="0" err="1" smtClean="0"/>
              <a:t>añadimos</a:t>
            </a:r>
            <a:r>
              <a:rPr lang="ca-ES" dirty="0" smtClean="0"/>
              <a:t> una </a:t>
            </a:r>
            <a:r>
              <a:rPr lang="ca-ES" dirty="0" err="1" smtClean="0"/>
              <a:t>propiedad</a:t>
            </a:r>
            <a:r>
              <a:rPr lang="ca-ES" dirty="0" smtClean="0"/>
              <a:t> con el </a:t>
            </a:r>
            <a:r>
              <a:rPr lang="ca-ES" dirty="0" err="1" smtClean="0"/>
              <a:t>mismo</a:t>
            </a:r>
            <a:r>
              <a:rPr lang="ca-ES" dirty="0" smtClean="0"/>
              <a:t> nombre que una del </a:t>
            </a:r>
            <a:r>
              <a:rPr lang="ca-ES" i="1" dirty="0" err="1" smtClean="0"/>
              <a:t>prototype</a:t>
            </a:r>
            <a:r>
              <a:rPr lang="ca-ES" dirty="0" smtClean="0"/>
              <a:t>, </a:t>
            </a:r>
            <a:r>
              <a:rPr lang="ca-ES" dirty="0" err="1" smtClean="0"/>
              <a:t>creamos</a:t>
            </a:r>
            <a:r>
              <a:rPr lang="ca-ES" dirty="0" smtClean="0"/>
              <a:t> una </a:t>
            </a:r>
            <a:r>
              <a:rPr lang="ca-ES" dirty="0" err="1" smtClean="0"/>
              <a:t>nueva</a:t>
            </a:r>
            <a:r>
              <a:rPr lang="ca-ES" dirty="0" smtClean="0"/>
              <a:t> </a:t>
            </a:r>
            <a:r>
              <a:rPr lang="ca-ES" dirty="0" err="1" smtClean="0"/>
              <a:t>propiedad</a:t>
            </a:r>
            <a:r>
              <a:rPr lang="ca-ES" dirty="0" smtClean="0"/>
              <a:t> de instancia, </a:t>
            </a:r>
            <a:r>
              <a:rPr lang="ca-ES" dirty="0" err="1" smtClean="0"/>
              <a:t>enmascarando</a:t>
            </a:r>
            <a:r>
              <a:rPr lang="ca-ES" dirty="0" smtClean="0"/>
              <a:t> la del </a:t>
            </a:r>
            <a:r>
              <a:rPr lang="ca-ES" i="1" dirty="0" err="1" smtClean="0"/>
              <a:t>prototype</a:t>
            </a:r>
            <a:r>
              <a:rPr lang="ca-E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El </a:t>
            </a:r>
            <a:r>
              <a:rPr lang="ca-ES" dirty="0" err="1" smtClean="0"/>
              <a:t>método</a:t>
            </a:r>
            <a:r>
              <a:rPr lang="ca-ES" dirty="0" smtClean="0"/>
              <a:t> </a:t>
            </a:r>
            <a:r>
              <a:rPr lang="ca-ES" i="1" dirty="0" err="1" smtClean="0"/>
              <a:t>hasOwnProperty</a:t>
            </a:r>
            <a:r>
              <a:rPr lang="ca-ES" i="1" dirty="0" smtClean="0"/>
              <a:t>() </a:t>
            </a:r>
            <a:r>
              <a:rPr lang="ca-ES" dirty="0" smtClean="0"/>
              <a:t>determina si la </a:t>
            </a:r>
            <a:r>
              <a:rPr lang="ca-ES" dirty="0" err="1" smtClean="0"/>
              <a:t>propiedad</a:t>
            </a:r>
            <a:r>
              <a:rPr lang="ca-ES" dirty="0" smtClean="0"/>
              <a:t> es de la instancia o de </a:t>
            </a:r>
            <a:r>
              <a:rPr lang="ca-ES" dirty="0" err="1" smtClean="0"/>
              <a:t>su</a:t>
            </a:r>
            <a:r>
              <a:rPr lang="ca-ES" dirty="0" smtClean="0"/>
              <a:t> </a:t>
            </a:r>
            <a:r>
              <a:rPr lang="ca-ES" i="1" dirty="0" err="1" smtClean="0"/>
              <a:t>prototype</a:t>
            </a:r>
            <a:r>
              <a:rPr lang="ca-ES" dirty="0" smtClean="0"/>
              <a:t>.</a:t>
            </a:r>
            <a:endParaRPr lang="es-ES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086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El </a:t>
            </a:r>
            <a:r>
              <a:rPr lang="ca-ES" dirty="0" err="1" smtClean="0"/>
              <a:t>método</a:t>
            </a:r>
            <a:r>
              <a:rPr lang="ca-ES" dirty="0" smtClean="0"/>
              <a:t> </a:t>
            </a:r>
            <a:r>
              <a:rPr lang="ca-ES" i="1" dirty="0" err="1" smtClean="0"/>
              <a:t>Object.keys</a:t>
            </a:r>
            <a:r>
              <a:rPr lang="ca-ES" i="1" dirty="0" smtClean="0"/>
              <a:t>(</a:t>
            </a:r>
            <a:r>
              <a:rPr lang="ca-ES" i="1" dirty="0" err="1" smtClean="0"/>
              <a:t>obj</a:t>
            </a:r>
            <a:r>
              <a:rPr lang="ca-ES" i="1" dirty="0" smtClean="0"/>
              <a:t>)</a:t>
            </a:r>
            <a:r>
              <a:rPr lang="ca-ES" dirty="0" smtClean="0"/>
              <a:t> </a:t>
            </a:r>
            <a:r>
              <a:rPr lang="ca-ES" dirty="0" err="1" smtClean="0"/>
              <a:t>obtiene</a:t>
            </a:r>
            <a:r>
              <a:rPr lang="ca-ES" dirty="0" smtClean="0"/>
              <a:t> </a:t>
            </a:r>
            <a:r>
              <a:rPr lang="ca-ES" dirty="0" err="1" smtClean="0"/>
              <a:t>todos</a:t>
            </a:r>
            <a:r>
              <a:rPr lang="ca-ES" dirty="0" smtClean="0"/>
              <a:t> los nombres de </a:t>
            </a:r>
            <a:r>
              <a:rPr lang="ca-ES" dirty="0" err="1" smtClean="0"/>
              <a:t>propiedades</a:t>
            </a:r>
            <a:r>
              <a:rPr lang="ca-ES" dirty="0" smtClean="0"/>
              <a:t> enumerables y de instancia de un </a:t>
            </a:r>
            <a:r>
              <a:rPr lang="ca-ES" dirty="0" err="1" smtClean="0"/>
              <a:t>objeto</a:t>
            </a:r>
            <a:r>
              <a:rPr lang="ca-ES" dirty="0"/>
              <a:t> </a:t>
            </a:r>
            <a:r>
              <a:rPr lang="ca-ES" dirty="0" smtClean="0"/>
              <a:t>concreto.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Sintáxis</a:t>
            </a:r>
            <a:r>
              <a:rPr lang="ca-ES" dirty="0" smtClean="0"/>
              <a:t> alternativa para el </a:t>
            </a:r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Pattern</a:t>
            </a:r>
            <a:r>
              <a:rPr lang="ca-ES" dirty="0" smtClean="0"/>
              <a:t>: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ca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ca-ES" dirty="0"/>
              <a:t>Game() { 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 err="1"/>
              <a:t>Game.prototype</a:t>
            </a:r>
            <a:r>
              <a:rPr lang="ca-ES" dirty="0"/>
              <a:t> =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</a:rPr>
              <a:t>constructor</a:t>
            </a:r>
            <a:r>
              <a:rPr lang="ca-ES" dirty="0"/>
              <a:t>: Game, 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ca-ES" dirty="0" err="1">
                <a:solidFill>
                  <a:schemeClr val="accent6">
                    <a:lumMod val="75000"/>
                  </a:schemeClr>
                </a:solidFill>
              </a:rPr>
              <a:t>makes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ca-ES" dirty="0" err="1">
                <a:solidFill>
                  <a:schemeClr val="accent6">
                    <a:lumMod val="75000"/>
                  </a:schemeClr>
                </a:solidFill>
              </a:rPr>
              <a:t>this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</a:rPr>
              <a:t> enumerable</a:t>
            </a:r>
            <a:r>
              <a:rPr lang="ca-ES" dirty="0" smtClean="0">
                <a:solidFill>
                  <a:schemeClr val="accent6">
                    <a:lumMod val="75000"/>
                  </a:schemeClr>
                </a:solidFill>
              </a:rPr>
              <a:t>!! </a:t>
            </a:r>
            <a:r>
              <a:rPr lang="ca-ES" dirty="0" err="1" smtClean="0">
                <a:solidFill>
                  <a:schemeClr val="accent6">
                    <a:lumMod val="75000"/>
                  </a:schemeClr>
                </a:solidFill>
              </a:rPr>
              <a:t>use</a:t>
            </a:r>
            <a:r>
              <a:rPr lang="ca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ca-ES" dirty="0" err="1" smtClean="0">
                <a:solidFill>
                  <a:schemeClr val="accent6">
                    <a:lumMod val="75000"/>
                  </a:schemeClr>
                </a:solidFill>
              </a:rPr>
              <a:t>Object.defineProperty</a:t>
            </a:r>
            <a:r>
              <a:rPr lang="ca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ca-ES" dirty="0" err="1" smtClean="0">
                <a:solidFill>
                  <a:schemeClr val="accent6">
                    <a:lumMod val="75000"/>
                  </a:schemeClr>
                </a:solidFill>
              </a:rPr>
              <a:t>if</a:t>
            </a:r>
            <a:r>
              <a:rPr lang="ca-ES" dirty="0" smtClean="0">
                <a:solidFill>
                  <a:schemeClr val="accent6">
                    <a:lumMod val="75000"/>
                  </a:schemeClr>
                </a:solidFill>
              </a:rPr>
              <a:t> ES5</a:t>
            </a:r>
            <a:endParaRPr lang="ca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</a:t>
            </a:r>
            <a:r>
              <a:rPr lang="ca-ES" dirty="0" err="1"/>
              <a:t>title</a:t>
            </a:r>
            <a:r>
              <a:rPr lang="ca-ES" dirty="0"/>
              <a:t>: </a:t>
            </a:r>
            <a:r>
              <a:rPr lang="ca-ES" dirty="0">
                <a:solidFill>
                  <a:srgbClr val="C00000"/>
                </a:solidFill>
              </a:rPr>
              <a:t>'</a:t>
            </a:r>
            <a:r>
              <a:rPr lang="ca-ES" dirty="0" err="1">
                <a:solidFill>
                  <a:srgbClr val="C00000"/>
                </a:solidFill>
              </a:rPr>
              <a:t>Galaxian</a:t>
            </a:r>
            <a:r>
              <a:rPr lang="ca-ES" dirty="0">
                <a:solidFill>
                  <a:srgbClr val="C00000"/>
                </a:solidFill>
              </a:rPr>
              <a:t>'</a:t>
            </a:r>
            <a:r>
              <a:rPr lang="ca-ES" dirty="0"/>
              <a:t>,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</a:t>
            </a:r>
            <a:r>
              <a:rPr lang="ca-ES" dirty="0" err="1"/>
              <a:t>year</a:t>
            </a:r>
            <a:r>
              <a:rPr lang="ca-ES" dirty="0"/>
              <a:t>: </a:t>
            </a:r>
            <a:r>
              <a:rPr lang="ca-ES" dirty="0">
                <a:solidFill>
                  <a:srgbClr val="00B050"/>
                </a:solidFill>
              </a:rPr>
              <a:t>1988</a:t>
            </a:r>
            <a:r>
              <a:rPr lang="ca-ES" dirty="0"/>
              <a:t>,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</a:t>
            </a:r>
            <a:r>
              <a:rPr lang="ca-ES" dirty="0" err="1"/>
              <a:t>getTitle</a:t>
            </a:r>
            <a:r>
              <a:rPr lang="ca-ES" dirty="0"/>
              <a:t>: </a:t>
            </a:r>
            <a:r>
              <a:rPr lang="ca-ES" dirty="0" err="1"/>
              <a:t>function</a:t>
            </a:r>
            <a:r>
              <a:rPr lang="ca-ES" dirty="0"/>
              <a:t> ()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	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ca-ES" dirty="0" err="1"/>
              <a:t>.title</a:t>
            </a:r>
            <a:r>
              <a:rPr lang="ca-ES" dirty="0"/>
              <a:t>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};</a:t>
            </a:r>
            <a:endParaRPr lang="ca-ES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286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056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Uno</a:t>
            </a:r>
            <a:r>
              <a:rPr lang="ca-ES" dirty="0" smtClean="0"/>
              <a:t> de los </a:t>
            </a:r>
            <a:r>
              <a:rPr lang="ca-ES" dirty="0" err="1" smtClean="0"/>
              <a:t>problemas</a:t>
            </a:r>
            <a:r>
              <a:rPr lang="ca-ES" dirty="0" smtClean="0"/>
              <a:t> del </a:t>
            </a:r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Pattern</a:t>
            </a:r>
            <a:r>
              <a:rPr lang="ca-ES" dirty="0" smtClean="0"/>
              <a:t> es que no </a:t>
            </a:r>
            <a:r>
              <a:rPr lang="ca-ES" dirty="0" err="1" smtClean="0"/>
              <a:t>podemos</a:t>
            </a:r>
            <a:r>
              <a:rPr lang="ca-ES" dirty="0" smtClean="0"/>
              <a:t> </a:t>
            </a:r>
            <a:r>
              <a:rPr lang="ca-ES" dirty="0" err="1" smtClean="0"/>
              <a:t>pasar</a:t>
            </a:r>
            <a:r>
              <a:rPr lang="ca-ES" dirty="0" smtClean="0"/>
              <a:t> </a:t>
            </a:r>
            <a:r>
              <a:rPr lang="ca-ES" dirty="0" err="1" smtClean="0"/>
              <a:t>argumentos</a:t>
            </a:r>
            <a:r>
              <a:rPr lang="ca-ES" dirty="0" smtClean="0"/>
              <a:t> de </a:t>
            </a:r>
            <a:r>
              <a:rPr lang="ca-ES" dirty="0" err="1" smtClean="0"/>
              <a:t>inicialización</a:t>
            </a:r>
            <a:r>
              <a:rPr lang="ca-ES" dirty="0" smtClean="0"/>
              <a:t> al constructor.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La </a:t>
            </a:r>
            <a:r>
              <a:rPr lang="ca-ES" dirty="0" err="1" smtClean="0"/>
              <a:t>naturaleza</a:t>
            </a:r>
            <a:r>
              <a:rPr lang="ca-ES" dirty="0" smtClean="0"/>
              <a:t> compartida de </a:t>
            </a:r>
            <a:r>
              <a:rPr lang="ca-ES" dirty="0" err="1" smtClean="0"/>
              <a:t>sus</a:t>
            </a:r>
            <a:r>
              <a:rPr lang="ca-ES" dirty="0" smtClean="0"/>
              <a:t> </a:t>
            </a:r>
            <a:r>
              <a:rPr lang="ca-ES" dirty="0" err="1" smtClean="0"/>
              <a:t>propiedades</a:t>
            </a:r>
            <a:r>
              <a:rPr lang="ca-ES" dirty="0" smtClean="0"/>
              <a:t> es un gran problema </a:t>
            </a:r>
            <a:r>
              <a:rPr lang="ca-ES" dirty="0" err="1" smtClean="0"/>
              <a:t>cuando</a:t>
            </a:r>
            <a:r>
              <a:rPr lang="ca-ES" dirty="0" smtClean="0"/>
              <a:t> nos </a:t>
            </a:r>
            <a:r>
              <a:rPr lang="ca-ES" dirty="0" err="1" smtClean="0"/>
              <a:t>encontramos</a:t>
            </a:r>
            <a:r>
              <a:rPr lang="ca-ES" dirty="0" smtClean="0"/>
              <a:t> con valores de referencia.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ca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ca-ES" dirty="0" err="1"/>
              <a:t>Obj</a:t>
            </a:r>
            <a:r>
              <a:rPr lang="ca-ES" dirty="0"/>
              <a:t>() {}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 err="1" smtClean="0"/>
              <a:t>Obj</a:t>
            </a:r>
            <a:r>
              <a:rPr lang="ca-ES" dirty="0" err="1" smtClean="0"/>
              <a:t>.prototype.items</a:t>
            </a:r>
            <a:r>
              <a:rPr lang="ca-ES" dirty="0" smtClean="0"/>
              <a:t> </a:t>
            </a:r>
            <a:r>
              <a:rPr lang="ca-ES" dirty="0"/>
              <a:t>= [</a:t>
            </a:r>
            <a:r>
              <a:rPr lang="ca-ES" dirty="0">
                <a:solidFill>
                  <a:srgbClr val="00B050"/>
                </a:solidFill>
              </a:rPr>
              <a:t>1</a:t>
            </a:r>
            <a:r>
              <a:rPr lang="ca-ES" dirty="0"/>
              <a:t>,</a:t>
            </a:r>
            <a:r>
              <a:rPr lang="ca-ES" dirty="0">
                <a:solidFill>
                  <a:srgbClr val="00B050"/>
                </a:solidFill>
              </a:rPr>
              <a:t>2</a:t>
            </a:r>
            <a:r>
              <a:rPr lang="ca-ES" dirty="0"/>
              <a:t>,</a:t>
            </a:r>
            <a:r>
              <a:rPr lang="ca-ES" dirty="0">
                <a:solidFill>
                  <a:srgbClr val="00B050"/>
                </a:solidFill>
              </a:rPr>
              <a:t>3</a:t>
            </a:r>
            <a:r>
              <a:rPr lang="ca-ES" dirty="0"/>
              <a:t>];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ca-ES" dirty="0"/>
              <a:t> o1 = </a:t>
            </a:r>
            <a:r>
              <a:rPr lang="ca-ES" dirty="0" err="1"/>
              <a:t>new</a:t>
            </a:r>
            <a:r>
              <a:rPr lang="ca-ES" dirty="0"/>
              <a:t> </a:t>
            </a:r>
            <a:r>
              <a:rPr lang="ca-ES" dirty="0" err="1"/>
              <a:t>Obj</a:t>
            </a:r>
            <a:r>
              <a:rPr lang="ca-ES" dirty="0"/>
              <a:t>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ca-ES" dirty="0"/>
              <a:t> o2 = </a:t>
            </a:r>
            <a:r>
              <a:rPr lang="ca-ES" dirty="0" err="1"/>
              <a:t>new</a:t>
            </a:r>
            <a:r>
              <a:rPr lang="ca-ES" dirty="0"/>
              <a:t> </a:t>
            </a:r>
            <a:r>
              <a:rPr lang="ca-ES" dirty="0" err="1"/>
              <a:t>Obj</a:t>
            </a:r>
            <a:r>
              <a:rPr lang="ca-ES" dirty="0"/>
              <a:t>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o1.items.push(</a:t>
            </a:r>
            <a:r>
              <a:rPr lang="ca-ES" dirty="0">
                <a:solidFill>
                  <a:srgbClr val="00B050"/>
                </a:solidFill>
              </a:rPr>
              <a:t>4</a:t>
            </a:r>
            <a:r>
              <a:rPr lang="ca-ES" dirty="0"/>
              <a:t>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console.log(o2.items); 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</a:rPr>
              <a:t>//1,2,3,4</a:t>
            </a:r>
            <a:endParaRPr lang="ca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884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Game(title, year)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.title</a:t>
            </a:r>
            <a:r>
              <a:rPr lang="en-US" dirty="0" smtClean="0"/>
              <a:t> </a:t>
            </a:r>
            <a:r>
              <a:rPr lang="en-US" dirty="0"/>
              <a:t>= title;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.year</a:t>
            </a:r>
            <a:r>
              <a:rPr lang="en-US" dirty="0" smtClean="0"/>
              <a:t> </a:t>
            </a:r>
            <a:r>
              <a:rPr lang="en-US" dirty="0"/>
              <a:t>= year;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Game.prototype.getTitle</a:t>
            </a:r>
            <a:r>
              <a:rPr lang="en-US" dirty="0"/>
              <a:t>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.title</a:t>
            </a:r>
            <a:r>
              <a:rPr lang="en-U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};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 smtClean="0"/>
              <a:t>Este </a:t>
            </a:r>
            <a:r>
              <a:rPr lang="en-US" dirty="0" err="1" smtClean="0"/>
              <a:t>es</a:t>
            </a:r>
            <a:r>
              <a:rPr lang="en-US" dirty="0" smtClean="0"/>
              <a:t> el patron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usado</a:t>
            </a:r>
            <a:r>
              <a:rPr lang="en-US" dirty="0" smtClean="0"/>
              <a:t> para </a:t>
            </a:r>
            <a:r>
              <a:rPr lang="en-US" dirty="0" err="1" smtClean="0"/>
              <a:t>definir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referencia</a:t>
            </a:r>
            <a:r>
              <a:rPr lang="en-US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Se </a:t>
            </a:r>
            <a:r>
              <a:rPr lang="en-US" dirty="0" err="1" smtClean="0"/>
              <a:t>comparten</a:t>
            </a:r>
            <a:r>
              <a:rPr lang="en-US" dirty="0" smtClean="0"/>
              <a:t> los </a:t>
            </a:r>
            <a:r>
              <a:rPr lang="en-US" dirty="0" err="1" smtClean="0"/>
              <a:t>métodos</a:t>
            </a:r>
            <a:r>
              <a:rPr lang="en-US" dirty="0" smtClean="0"/>
              <a:t>, </a:t>
            </a:r>
            <a:r>
              <a:rPr lang="en-US" dirty="0" err="1" smtClean="0"/>
              <a:t>conservando</a:t>
            </a:r>
            <a:r>
              <a:rPr lang="en-US" dirty="0" smtClean="0"/>
              <a:t> </a:t>
            </a:r>
            <a:r>
              <a:rPr lang="en-US" dirty="0" err="1" smtClean="0"/>
              <a:t>memoria</a:t>
            </a:r>
            <a:r>
              <a:rPr lang="en-US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</a:t>
            </a:r>
            <a:r>
              <a:rPr lang="en-US" dirty="0" err="1" smtClean="0"/>
              <a:t>argumentos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constructor.</a:t>
            </a:r>
          </a:p>
          <a:p>
            <a:pPr>
              <a:spcBef>
                <a:spcPts val="0"/>
              </a:spcBef>
            </a:pPr>
            <a:endParaRPr lang="ca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609968" y="312124"/>
            <a:ext cx="5611188" cy="470472"/>
          </a:xfrm>
        </p:spPr>
        <p:txBody>
          <a:bodyPr/>
          <a:lstStyle/>
          <a:p>
            <a:r>
              <a:rPr lang="es-ES" sz="2400" dirty="0" err="1" smtClean="0"/>
              <a:t>Combination</a:t>
            </a:r>
            <a:r>
              <a:rPr lang="es-ES" sz="2400" dirty="0" smtClean="0"/>
              <a:t> Constructor/</a:t>
            </a:r>
            <a:r>
              <a:rPr lang="es-ES" sz="2400" dirty="0" err="1" smtClean="0"/>
              <a:t>Prototype</a:t>
            </a:r>
            <a:r>
              <a:rPr lang="es-ES" sz="2400" dirty="0" smtClean="0"/>
              <a:t> Pattern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84071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Game(title, year)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.title</a:t>
            </a:r>
            <a:r>
              <a:rPr lang="en-US" dirty="0" smtClean="0"/>
              <a:t> </a:t>
            </a:r>
            <a:r>
              <a:rPr lang="en-US" dirty="0"/>
              <a:t>= title;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.year</a:t>
            </a:r>
            <a:r>
              <a:rPr lang="en-US" dirty="0" smtClean="0"/>
              <a:t> </a:t>
            </a:r>
            <a:r>
              <a:rPr lang="en-US" dirty="0"/>
              <a:t>= year;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.getTitle</a:t>
            </a:r>
            <a:r>
              <a:rPr lang="en-US" dirty="0"/>
              <a:t> != 'function'){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Game.prototype.getTitle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.title</a:t>
            </a:r>
            <a:r>
              <a:rPr lang="en-U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   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}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Los </a:t>
            </a:r>
            <a:r>
              <a:rPr lang="en-US" dirty="0" err="1" smtClean="0"/>
              <a:t>métodos</a:t>
            </a:r>
            <a:r>
              <a:rPr lang="en-US" dirty="0" smtClean="0"/>
              <a:t> del </a:t>
            </a:r>
            <a:r>
              <a:rPr lang="en-US" i="1" dirty="0" smtClean="0"/>
              <a:t>prototype</a:t>
            </a:r>
            <a:r>
              <a:rPr lang="en-US" dirty="0" smtClean="0"/>
              <a:t> se </a:t>
            </a:r>
            <a:r>
              <a:rPr lang="en-US" dirty="0" err="1" smtClean="0"/>
              <a:t>definen</a:t>
            </a:r>
            <a:r>
              <a:rPr lang="en-US" dirty="0" smtClean="0"/>
              <a:t> </a:t>
            </a:r>
            <a:r>
              <a:rPr lang="en-US" dirty="0" err="1" smtClean="0"/>
              <a:t>sólo</a:t>
            </a:r>
            <a:r>
              <a:rPr lang="en-US" dirty="0" smtClean="0"/>
              <a:t> al </a:t>
            </a:r>
            <a:r>
              <a:rPr lang="en-US" dirty="0" err="1" smtClean="0"/>
              <a:t>crear</a:t>
            </a:r>
            <a:r>
              <a:rPr lang="en-US" dirty="0" smtClean="0"/>
              <a:t> la </a:t>
            </a:r>
            <a:r>
              <a:rPr lang="en-US" dirty="0" err="1" smtClean="0"/>
              <a:t>primera</a:t>
            </a:r>
            <a:r>
              <a:rPr lang="en-US" dirty="0"/>
              <a:t> </a:t>
            </a:r>
            <a:r>
              <a:rPr lang="en-US" dirty="0" err="1" smtClean="0"/>
              <a:t>instancia</a:t>
            </a:r>
            <a:r>
              <a:rPr lang="en-U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err="1" smtClean="0"/>
              <a:t>Aquí</a:t>
            </a:r>
            <a:r>
              <a:rPr lang="en-US" dirty="0" smtClean="0"/>
              <a:t> no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sobrescribir</a:t>
            </a:r>
            <a:r>
              <a:rPr lang="en-US" dirty="0" smtClean="0"/>
              <a:t> el </a:t>
            </a:r>
            <a:r>
              <a:rPr lang="en-US" i="1" dirty="0" smtClean="0"/>
              <a:t>prototype</a:t>
            </a:r>
            <a:r>
              <a:rPr lang="en-US" dirty="0" smtClean="0"/>
              <a:t> con un </a:t>
            </a:r>
            <a:r>
              <a:rPr lang="en-US" dirty="0" err="1" smtClean="0"/>
              <a:t>objeto</a:t>
            </a:r>
            <a:r>
              <a:rPr lang="en-US" dirty="0" smtClean="0"/>
              <a:t> literal.</a:t>
            </a:r>
            <a:endParaRPr lang="ca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982691" y="270933"/>
            <a:ext cx="4238465" cy="572031"/>
          </a:xfrm>
        </p:spPr>
        <p:txBody>
          <a:bodyPr/>
          <a:lstStyle/>
          <a:p>
            <a:r>
              <a:rPr lang="es-ES" dirty="0" err="1" smtClean="0"/>
              <a:t>Dynamic</a:t>
            </a:r>
            <a:r>
              <a:rPr lang="es-ES" dirty="0" smtClean="0"/>
              <a:t> 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05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400" dirty="0"/>
              <a:t> </a:t>
            </a:r>
            <a:r>
              <a:rPr lang="en-US" sz="2400" dirty="0" err="1"/>
              <a:t>SpecialArray</a:t>
            </a:r>
            <a:r>
              <a:rPr lang="en-US" sz="2400" dirty="0"/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  var</a:t>
            </a:r>
            <a:r>
              <a:rPr lang="en-US" sz="2400" dirty="0" smtClean="0"/>
              <a:t> values = new Array();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create the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array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    </a:t>
            </a:r>
            <a:r>
              <a:rPr lang="en-US" sz="2400" dirty="0" err="1" smtClean="0"/>
              <a:t>values.push.apply</a:t>
            </a:r>
            <a:r>
              <a:rPr lang="en-US" sz="2400" dirty="0" smtClean="0"/>
              <a:t>(values</a:t>
            </a:r>
            <a:r>
              <a:rPr lang="en-US" sz="2400" dirty="0"/>
              <a:t>, arguments</a:t>
            </a:r>
            <a:r>
              <a:rPr lang="en-US" sz="2400" dirty="0" smtClean="0"/>
              <a:t>);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//add the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values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    </a:t>
            </a:r>
            <a:r>
              <a:rPr lang="en-US" sz="2400" dirty="0" err="1" smtClean="0"/>
              <a:t>values.toPipedString</a:t>
            </a:r>
            <a:r>
              <a:rPr lang="en-US" sz="2400" dirty="0" smtClean="0"/>
              <a:t> =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400" dirty="0" smtClean="0"/>
              <a:t> () 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        return</a:t>
            </a:r>
            <a:r>
              <a:rPr lang="en-US" sz="2400" dirty="0" smtClean="0"/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2400" dirty="0" err="1"/>
              <a:t>.join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C00000"/>
                </a:solidFill>
              </a:rPr>
              <a:t>'|'</a:t>
            </a:r>
            <a:r>
              <a:rPr lang="en-US" sz="2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    };</a:t>
            </a: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sz="2400" dirty="0" smtClean="0"/>
              <a:t> </a:t>
            </a:r>
            <a:r>
              <a:rPr lang="en-US" sz="2400" dirty="0"/>
              <a:t>values</a:t>
            </a:r>
            <a:r>
              <a:rPr lang="en-US" sz="2400" dirty="0" smtClean="0"/>
              <a:t>; </a:t>
            </a:r>
            <a:r>
              <a:rPr lang="en-US" sz="2400" dirty="0"/>
              <a:t>//return </a:t>
            </a:r>
            <a:r>
              <a:rPr lang="en-US" sz="2400" dirty="0" smtClean="0"/>
              <a:t>it</a:t>
            </a: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400" dirty="0"/>
              <a:t> colors =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400" dirty="0"/>
              <a:t> </a:t>
            </a:r>
            <a:r>
              <a:rPr lang="en-US" sz="2400" dirty="0" err="1"/>
              <a:t>SpecialArray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C00000"/>
                </a:solidFill>
              </a:rPr>
              <a:t>'red'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'blue'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'green'</a:t>
            </a:r>
            <a:r>
              <a:rPr lang="en-US" sz="2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console.log(</a:t>
            </a:r>
            <a:r>
              <a:rPr lang="en-US" sz="2400" dirty="0" err="1"/>
              <a:t>colors.toPipedString</a:t>
            </a:r>
            <a:r>
              <a:rPr lang="en-US" sz="2400" dirty="0"/>
              <a:t>());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'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red|blue|green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‘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 err="1" smtClean="0"/>
              <a:t>Igual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el Factory Pattern </a:t>
            </a:r>
            <a:r>
              <a:rPr lang="en-US" sz="2400" dirty="0" err="1" smtClean="0"/>
              <a:t>pero</a:t>
            </a:r>
            <a:r>
              <a:rPr lang="en-US" sz="2400" dirty="0" smtClean="0"/>
              <a:t> </a:t>
            </a:r>
            <a:r>
              <a:rPr lang="en-US" sz="2400" dirty="0" err="1" smtClean="0"/>
              <a:t>usando</a:t>
            </a:r>
            <a:r>
              <a:rPr lang="en-US" sz="2400" dirty="0" smtClean="0"/>
              <a:t> el </a:t>
            </a:r>
            <a:r>
              <a:rPr lang="en-US" sz="2400" dirty="0" err="1" smtClean="0"/>
              <a:t>operador</a:t>
            </a:r>
            <a:r>
              <a:rPr lang="en-US" sz="2400" dirty="0" smtClean="0"/>
              <a:t> new.</a:t>
            </a:r>
          </a:p>
          <a:p>
            <a:pPr>
              <a:spcBef>
                <a:spcPts val="0"/>
              </a:spcBef>
            </a:pPr>
            <a:r>
              <a:rPr lang="en-US" sz="2400" dirty="0" err="1" smtClean="0"/>
              <a:t>Nos</a:t>
            </a:r>
            <a:r>
              <a:rPr lang="en-US" sz="2400" dirty="0" smtClean="0"/>
              <a:t> </a:t>
            </a:r>
            <a:r>
              <a:rPr lang="en-US" sz="2400" dirty="0" err="1" smtClean="0"/>
              <a:t>permite</a:t>
            </a:r>
            <a:r>
              <a:rPr lang="en-US" sz="2400" dirty="0" smtClean="0"/>
              <a:t> </a:t>
            </a:r>
            <a:r>
              <a:rPr lang="en-US" sz="2400" dirty="0" err="1" smtClean="0"/>
              <a:t>crear</a:t>
            </a:r>
            <a:r>
              <a:rPr lang="en-US" sz="2400" dirty="0" smtClean="0"/>
              <a:t> </a:t>
            </a:r>
            <a:r>
              <a:rPr lang="en-US" sz="2400" dirty="0" err="1" smtClean="0"/>
              <a:t>constructores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no </a:t>
            </a:r>
            <a:r>
              <a:rPr lang="en-US" sz="2400" dirty="0" err="1" smtClean="0"/>
              <a:t>podríamos</a:t>
            </a:r>
            <a:r>
              <a:rPr lang="en-US" sz="2400" dirty="0" smtClean="0"/>
              <a:t> </a:t>
            </a:r>
            <a:r>
              <a:rPr lang="en-US" sz="2400" dirty="0" err="1" smtClean="0"/>
              <a:t>crear</a:t>
            </a:r>
            <a:r>
              <a:rPr lang="en-US" sz="2400" dirty="0" smtClean="0"/>
              <a:t> de </a:t>
            </a:r>
            <a:r>
              <a:rPr lang="en-US" sz="2400" dirty="0" err="1" smtClean="0"/>
              <a:t>otra</a:t>
            </a:r>
            <a:r>
              <a:rPr lang="en-US" sz="2400" dirty="0" smtClean="0"/>
              <a:t> </a:t>
            </a:r>
            <a:r>
              <a:rPr lang="en-US" sz="2400" dirty="0" err="1" smtClean="0"/>
              <a:t>manera</a:t>
            </a:r>
            <a:r>
              <a:rPr lang="en-US" sz="2400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sz="2400" dirty="0" smtClean="0"/>
              <a:t>Este </a:t>
            </a:r>
            <a:r>
              <a:rPr lang="en-US" sz="2400" dirty="0" err="1" smtClean="0"/>
              <a:t>patrón</a:t>
            </a:r>
            <a:r>
              <a:rPr lang="en-US" sz="2400" dirty="0" smtClean="0"/>
              <a:t> </a:t>
            </a:r>
            <a:r>
              <a:rPr lang="en-US" sz="2400" dirty="0" err="1" smtClean="0"/>
              <a:t>debería</a:t>
            </a:r>
            <a:r>
              <a:rPr lang="en-US" sz="2400" dirty="0" smtClean="0"/>
              <a:t> </a:t>
            </a:r>
            <a:r>
              <a:rPr lang="en-US" sz="2400" dirty="0" err="1" smtClean="0"/>
              <a:t>ser</a:t>
            </a:r>
            <a:r>
              <a:rPr lang="en-US" sz="2400" dirty="0" smtClean="0"/>
              <a:t> </a:t>
            </a:r>
            <a:r>
              <a:rPr lang="en-US" sz="2400" dirty="0" err="1" smtClean="0"/>
              <a:t>evitado</a:t>
            </a:r>
            <a:r>
              <a:rPr lang="en-US" sz="2400" dirty="0" smtClean="0"/>
              <a:t> a </a:t>
            </a:r>
            <a:r>
              <a:rPr lang="en-US" sz="2400" dirty="0" err="1" smtClean="0"/>
              <a:t>ser</a:t>
            </a:r>
            <a:r>
              <a:rPr lang="en-US" sz="2400" dirty="0" smtClean="0"/>
              <a:t> </a:t>
            </a:r>
            <a:r>
              <a:rPr lang="en-US" sz="2400" dirty="0" err="1" smtClean="0"/>
              <a:t>posible</a:t>
            </a:r>
            <a:r>
              <a:rPr lang="en-US" sz="2400" dirty="0" smtClean="0"/>
              <a:t>.</a:t>
            </a:r>
            <a:endParaRPr lang="ca-ES" sz="2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46789" y="270933"/>
            <a:ext cx="4474367" cy="572031"/>
          </a:xfrm>
        </p:spPr>
        <p:txBody>
          <a:bodyPr/>
          <a:lstStyle/>
          <a:p>
            <a:r>
              <a:rPr lang="es-ES" dirty="0" err="1" smtClean="0"/>
              <a:t>Parasitic</a:t>
            </a:r>
            <a:r>
              <a:rPr lang="es-ES" dirty="0" smtClean="0"/>
              <a:t> Constructor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755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ca-ES" dirty="0" smtClean="0"/>
              <a:t>Un </a:t>
            </a:r>
            <a:r>
              <a:rPr lang="ca-ES" i="1" dirty="0" err="1" smtClean="0"/>
              <a:t>objeto</a:t>
            </a:r>
            <a:r>
              <a:rPr lang="ca-ES" i="1" dirty="0" smtClean="0"/>
              <a:t> durable </a:t>
            </a:r>
            <a:r>
              <a:rPr lang="ca-ES" dirty="0" smtClean="0"/>
              <a:t>es </a:t>
            </a:r>
            <a:r>
              <a:rPr lang="ca-ES" dirty="0" err="1" smtClean="0"/>
              <a:t>aquel</a:t>
            </a:r>
            <a:r>
              <a:rPr lang="ca-ES" dirty="0" smtClean="0"/>
              <a:t> que </a:t>
            </a:r>
            <a:r>
              <a:rPr lang="ca-ES" dirty="0" err="1" smtClean="0"/>
              <a:t>carece</a:t>
            </a:r>
            <a:r>
              <a:rPr lang="ca-ES" dirty="0" smtClean="0"/>
              <a:t> de </a:t>
            </a:r>
            <a:r>
              <a:rPr lang="ca-ES" dirty="0" err="1" smtClean="0"/>
              <a:t>propiedades</a:t>
            </a:r>
            <a:r>
              <a:rPr lang="ca-ES" dirty="0" smtClean="0"/>
              <a:t> </a:t>
            </a:r>
            <a:r>
              <a:rPr lang="ca-ES" dirty="0" err="1" smtClean="0"/>
              <a:t>públicas</a:t>
            </a:r>
            <a:r>
              <a:rPr lang="ca-ES" dirty="0" smtClean="0"/>
              <a:t> y </a:t>
            </a:r>
            <a:r>
              <a:rPr lang="ca-ES" dirty="0" err="1" smtClean="0"/>
              <a:t>cuyos</a:t>
            </a:r>
            <a:r>
              <a:rPr lang="ca-ES" dirty="0" smtClean="0"/>
              <a:t> </a:t>
            </a:r>
            <a:r>
              <a:rPr lang="ca-ES" dirty="0" err="1" smtClean="0"/>
              <a:t>métodos</a:t>
            </a:r>
            <a:r>
              <a:rPr lang="ca-ES" dirty="0" smtClean="0"/>
              <a:t> no </a:t>
            </a:r>
            <a:r>
              <a:rPr lang="ca-ES" dirty="0" err="1" smtClean="0"/>
              <a:t>hacen</a:t>
            </a:r>
            <a:r>
              <a:rPr lang="ca-ES" dirty="0" smtClean="0"/>
              <a:t> referencia a </a:t>
            </a:r>
            <a:r>
              <a:rPr lang="ca-ES" i="1" dirty="0" err="1" smtClean="0"/>
              <a:t>this</a:t>
            </a:r>
            <a:r>
              <a:rPr lang="ca-ES" dirty="0" smtClean="0"/>
              <a:t>.</a:t>
            </a:r>
          </a:p>
          <a:p>
            <a:pPr>
              <a:spcBef>
                <a:spcPts val="1200"/>
              </a:spcBef>
            </a:pPr>
            <a:r>
              <a:rPr lang="ca-ES" dirty="0" smtClean="0"/>
              <a:t>Se </a:t>
            </a:r>
            <a:r>
              <a:rPr lang="ca-ES" dirty="0" err="1" smtClean="0"/>
              <a:t>usan</a:t>
            </a:r>
            <a:r>
              <a:rPr lang="ca-ES" dirty="0" smtClean="0"/>
              <a:t> en </a:t>
            </a:r>
            <a:r>
              <a:rPr lang="ca-ES" dirty="0" err="1" smtClean="0"/>
              <a:t>entornos</a:t>
            </a:r>
            <a:r>
              <a:rPr lang="ca-ES" dirty="0" smtClean="0"/>
              <a:t> </a:t>
            </a:r>
            <a:r>
              <a:rPr lang="ca-ES" dirty="0" err="1" smtClean="0"/>
              <a:t>seguros</a:t>
            </a:r>
            <a:r>
              <a:rPr lang="ca-ES" dirty="0" smtClean="0"/>
              <a:t> que no </a:t>
            </a:r>
            <a:r>
              <a:rPr lang="ca-ES" dirty="0" err="1" smtClean="0"/>
              <a:t>permiten</a:t>
            </a:r>
            <a:r>
              <a:rPr lang="ca-ES" dirty="0" smtClean="0"/>
              <a:t> el uso de </a:t>
            </a:r>
            <a:r>
              <a:rPr lang="ca-ES" i="1" dirty="0" err="1" smtClean="0"/>
              <a:t>this</a:t>
            </a:r>
            <a:r>
              <a:rPr lang="ca-ES" dirty="0" smtClean="0"/>
              <a:t> o </a:t>
            </a:r>
            <a:r>
              <a:rPr lang="ca-ES" i="1" dirty="0" err="1" smtClean="0"/>
              <a:t>new</a:t>
            </a:r>
            <a:r>
              <a:rPr lang="ca-ES" dirty="0" smtClean="0"/>
              <a:t>.</a:t>
            </a:r>
          </a:p>
          <a:p>
            <a:pPr>
              <a:spcBef>
                <a:spcPts val="1200"/>
              </a:spcBef>
            </a:pPr>
            <a:r>
              <a:rPr lang="ca-ES" dirty="0" smtClean="0"/>
              <a:t>Este </a:t>
            </a:r>
            <a:r>
              <a:rPr lang="ca-ES" dirty="0" err="1" smtClean="0"/>
              <a:t>patrón</a:t>
            </a:r>
            <a:r>
              <a:rPr lang="ca-ES" dirty="0" smtClean="0"/>
              <a:t> es similar al </a:t>
            </a:r>
            <a:r>
              <a:rPr lang="ca-ES" dirty="0" err="1" smtClean="0"/>
              <a:t>Factory</a:t>
            </a:r>
            <a:r>
              <a:rPr lang="ca-ES" dirty="0" smtClean="0"/>
              <a:t> </a:t>
            </a:r>
            <a:r>
              <a:rPr lang="ca-ES" dirty="0" err="1" smtClean="0"/>
              <a:t>Pattern</a:t>
            </a:r>
            <a:r>
              <a:rPr lang="ca-ES" dirty="0" smtClean="0"/>
              <a:t> </a:t>
            </a:r>
            <a:r>
              <a:rPr lang="ca-ES" dirty="0" err="1" smtClean="0"/>
              <a:t>pero</a:t>
            </a:r>
            <a:r>
              <a:rPr lang="ca-ES" dirty="0" smtClean="0"/>
              <a:t> genera </a:t>
            </a:r>
            <a:r>
              <a:rPr lang="ca-ES" i="1" dirty="0" err="1" smtClean="0"/>
              <a:t>objetos</a:t>
            </a:r>
            <a:r>
              <a:rPr lang="ca-ES" i="1" dirty="0" smtClean="0"/>
              <a:t> durables</a:t>
            </a:r>
            <a:r>
              <a:rPr lang="ca-ES" dirty="0" smtClean="0"/>
              <a:t>.</a:t>
            </a:r>
          </a:p>
          <a:p>
            <a:pPr>
              <a:spcBef>
                <a:spcPts val="0"/>
              </a:spcBef>
            </a:pPr>
            <a:endParaRPr lang="ca-ES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Game(title, year)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o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000" dirty="0">
                <a:solidFill>
                  <a:srgbClr val="323330"/>
                </a:solidFill>
              </a:rPr>
              <a:t> Object();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</a:t>
            </a:r>
            <a:r>
              <a:rPr lang="en-US" sz="2000" dirty="0" err="1" smtClean="0">
                <a:solidFill>
                  <a:srgbClr val="323330"/>
                </a:solidFill>
              </a:rPr>
              <a:t>o.getTitle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()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    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title;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};</a:t>
            </a:r>
            <a:endParaRPr lang="en-US" sz="2000" dirty="0">
              <a:solidFill>
                <a:srgbClr val="323330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   return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game = Game(</a:t>
            </a:r>
            <a:r>
              <a:rPr lang="en-US" sz="2000" dirty="0">
                <a:solidFill>
                  <a:srgbClr val="C00000"/>
                </a:solidFill>
              </a:rPr>
              <a:t>'Karate Chan'</a:t>
            </a:r>
            <a:r>
              <a:rPr lang="en-US" sz="2000" dirty="0">
                <a:solidFill>
                  <a:srgbClr val="323330"/>
                </a:solidFill>
              </a:rPr>
              <a:t>, </a:t>
            </a:r>
            <a:r>
              <a:rPr lang="en-US" sz="2000" dirty="0">
                <a:solidFill>
                  <a:srgbClr val="00B050"/>
                </a:solidFill>
              </a:rPr>
              <a:t>1988</a:t>
            </a:r>
            <a:r>
              <a:rPr lang="en-US" sz="2000" dirty="0">
                <a:solidFill>
                  <a:srgbClr val="323330"/>
                </a:solidFill>
              </a:rPr>
              <a:t>);</a:t>
            </a:r>
            <a:endParaRPr lang="ca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46789" y="270933"/>
            <a:ext cx="4474367" cy="572031"/>
          </a:xfrm>
        </p:spPr>
        <p:txBody>
          <a:bodyPr/>
          <a:lstStyle/>
          <a:p>
            <a:r>
              <a:rPr lang="es-ES" dirty="0" smtClean="0"/>
              <a:t>Durable Constructor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17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65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552450"/>
          </a:xfrm>
        </p:spPr>
        <p:txBody>
          <a:bodyPr/>
          <a:lstStyle/>
          <a:p>
            <a:pPr marL="0" indent="0">
              <a:buNone/>
            </a:pPr>
            <a:r>
              <a:rPr lang="ca-ES" dirty="0" smtClean="0"/>
              <a:t>ECMA-262 lo </a:t>
            </a:r>
            <a:r>
              <a:rPr lang="ca-ES" dirty="0" err="1" smtClean="0"/>
              <a:t>describe</a:t>
            </a:r>
            <a:r>
              <a:rPr lang="ca-ES" dirty="0" smtClean="0"/>
              <a:t> como el </a:t>
            </a:r>
            <a:r>
              <a:rPr lang="ca-ES" dirty="0" err="1" smtClean="0"/>
              <a:t>método</a:t>
            </a:r>
            <a:r>
              <a:rPr lang="ca-ES" dirty="0" smtClean="0"/>
              <a:t> principal de </a:t>
            </a:r>
            <a:r>
              <a:rPr lang="es-ES" dirty="0" smtClean="0"/>
              <a:t>herencia</a:t>
            </a:r>
            <a:r>
              <a:rPr lang="ca-ES" dirty="0" smtClean="0"/>
              <a:t> en </a:t>
            </a:r>
            <a:r>
              <a:rPr lang="es-ES" dirty="0" smtClean="0"/>
              <a:t>ECMAScript</a:t>
            </a:r>
            <a:r>
              <a:rPr lang="ca-ES" dirty="0" smtClean="0"/>
              <a:t>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sz="1600" dirty="0" smtClean="0"/>
              <a:t/>
            </a:r>
            <a:br>
              <a:rPr lang="ca-ES" sz="1600" dirty="0" smtClean="0"/>
            </a:br>
            <a:endParaRPr lang="ca-ES" sz="18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784757" y="270933"/>
            <a:ext cx="3436399" cy="572031"/>
          </a:xfrm>
        </p:spPr>
        <p:txBody>
          <a:bodyPr/>
          <a:lstStyle/>
          <a:p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Chaining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142878" y="2061558"/>
            <a:ext cx="51819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latin typeface="+mj-lt"/>
              </a:rPr>
              <a:t>SuperType</a:t>
            </a:r>
            <a:r>
              <a:rPr lang="ca-ES" dirty="0">
                <a:latin typeface="+mj-lt"/>
              </a:rPr>
              <a:t>() {</a:t>
            </a:r>
          </a:p>
          <a:p>
            <a:r>
              <a:rPr lang="ca-ES" dirty="0">
                <a:latin typeface="+mj-lt"/>
              </a:rPr>
              <a:t>	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ca-ES" dirty="0" err="1">
                <a:latin typeface="+mj-lt"/>
              </a:rPr>
              <a:t>.property</a:t>
            </a:r>
            <a:r>
              <a:rPr lang="ca-ES" dirty="0">
                <a:latin typeface="+mj-lt"/>
              </a:rPr>
              <a:t> 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ca-ES" dirty="0">
                <a:latin typeface="+mj-lt"/>
              </a:rPr>
              <a:t>;</a:t>
            </a:r>
          </a:p>
          <a:p>
            <a:r>
              <a:rPr lang="ca-ES" dirty="0">
                <a:latin typeface="+mj-lt"/>
              </a:rPr>
              <a:t>}</a:t>
            </a:r>
          </a:p>
          <a:p>
            <a:r>
              <a:rPr lang="ca-ES" dirty="0" err="1">
                <a:latin typeface="+mj-lt"/>
              </a:rPr>
              <a:t>SuperType.prototype.getSuperValue</a:t>
            </a:r>
            <a:r>
              <a:rPr lang="ca-ES" dirty="0">
                <a:latin typeface="+mj-lt"/>
              </a:rPr>
              <a:t> 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>
                <a:latin typeface="+mj-lt"/>
              </a:rPr>
              <a:t>() {</a:t>
            </a:r>
          </a:p>
          <a:p>
            <a:r>
              <a:rPr lang="ca-ES" dirty="0">
                <a:latin typeface="+mj-lt"/>
              </a:rPr>
              <a:t>	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ca-ES" dirty="0" err="1">
                <a:latin typeface="+mj-lt"/>
              </a:rPr>
              <a:t>.property</a:t>
            </a:r>
            <a:r>
              <a:rPr lang="ca-ES" dirty="0">
                <a:latin typeface="+mj-lt"/>
              </a:rPr>
              <a:t>;</a:t>
            </a:r>
          </a:p>
          <a:p>
            <a:r>
              <a:rPr lang="ca-ES" dirty="0">
                <a:latin typeface="+mj-lt"/>
              </a:rPr>
              <a:t>};</a:t>
            </a:r>
          </a:p>
          <a:p>
            <a:pPr lvl="1"/>
            <a:endParaRPr lang="ca-ES" dirty="0"/>
          </a:p>
        </p:txBody>
      </p:sp>
      <p:sp>
        <p:nvSpPr>
          <p:cNvPr id="6" name="Rectangle 5"/>
          <p:cNvSpPr/>
          <p:nvPr/>
        </p:nvSpPr>
        <p:spPr>
          <a:xfrm>
            <a:off x="6860771" y="2061558"/>
            <a:ext cx="53312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dirty="0" err="1" smtClean="0">
                <a:latin typeface="+mj-lt"/>
              </a:rPr>
              <a:t>function</a:t>
            </a:r>
            <a:r>
              <a:rPr lang="ca-ES" dirty="0" smtClean="0">
                <a:latin typeface="+mj-lt"/>
              </a:rPr>
              <a:t> </a:t>
            </a:r>
            <a:r>
              <a:rPr lang="ca-ES" dirty="0" err="1">
                <a:latin typeface="+mj-lt"/>
              </a:rPr>
              <a:t>SubType</a:t>
            </a:r>
            <a:r>
              <a:rPr lang="ca-ES" dirty="0">
                <a:latin typeface="+mj-lt"/>
              </a:rPr>
              <a:t>() {</a:t>
            </a:r>
          </a:p>
          <a:p>
            <a:r>
              <a:rPr lang="ca-ES" dirty="0">
                <a:latin typeface="+mj-lt"/>
              </a:rPr>
              <a:t>	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ca-ES" dirty="0" err="1">
                <a:latin typeface="+mj-lt"/>
              </a:rPr>
              <a:t>.subproperty</a:t>
            </a:r>
            <a:r>
              <a:rPr lang="ca-ES" dirty="0">
                <a:latin typeface="+mj-lt"/>
              </a:rPr>
              <a:t> 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false</a:t>
            </a:r>
            <a:r>
              <a:rPr lang="ca-ES" dirty="0">
                <a:latin typeface="+mj-lt"/>
              </a:rPr>
              <a:t>;</a:t>
            </a:r>
          </a:p>
          <a:p>
            <a:r>
              <a:rPr lang="ca-ES" dirty="0" smtClean="0">
                <a:latin typeface="+mj-lt"/>
              </a:rPr>
              <a:t>}</a:t>
            </a:r>
          </a:p>
          <a:p>
            <a:r>
              <a:rPr lang="ca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ca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inherit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from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SuperType</a:t>
            </a:r>
            <a:r>
              <a:rPr lang="ca-ES" dirty="0">
                <a:latin typeface="+mj-lt"/>
              </a:rPr>
              <a:t/>
            </a:r>
            <a:br>
              <a:rPr lang="ca-ES" dirty="0">
                <a:latin typeface="+mj-lt"/>
              </a:rPr>
            </a:br>
            <a:r>
              <a:rPr lang="ca-ES" dirty="0" err="1">
                <a:latin typeface="+mj-lt"/>
              </a:rPr>
              <a:t>SubType.prototype</a:t>
            </a:r>
            <a:r>
              <a:rPr lang="ca-ES" dirty="0">
                <a:latin typeface="+mj-lt"/>
              </a:rPr>
              <a:t> 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latin typeface="+mj-lt"/>
              </a:rPr>
              <a:t>SuperType</a:t>
            </a:r>
            <a:r>
              <a:rPr lang="ca-ES" dirty="0">
                <a:latin typeface="+mj-lt"/>
              </a:rPr>
              <a:t>(); </a:t>
            </a:r>
            <a:r>
              <a:rPr lang="ca-ES" dirty="0" err="1" smtClean="0">
                <a:latin typeface="+mj-lt"/>
              </a:rPr>
              <a:t>SubType.prototype.getSubValue</a:t>
            </a:r>
            <a:r>
              <a:rPr lang="ca-ES" dirty="0" smtClean="0">
                <a:latin typeface="+mj-lt"/>
              </a:rPr>
              <a:t> </a:t>
            </a:r>
            <a:r>
              <a:rPr lang="ca-ES" dirty="0">
                <a:latin typeface="+mj-lt"/>
              </a:rPr>
              <a:t>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>
                <a:latin typeface="+mj-lt"/>
              </a:rPr>
              <a:t>() {</a:t>
            </a:r>
          </a:p>
          <a:p>
            <a:r>
              <a:rPr lang="ca-ES" dirty="0">
                <a:latin typeface="+mj-lt"/>
              </a:rPr>
              <a:t>	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ca-ES" dirty="0" err="1">
                <a:latin typeface="+mj-lt"/>
              </a:rPr>
              <a:t>.subproperty</a:t>
            </a:r>
            <a:r>
              <a:rPr lang="ca-ES" dirty="0">
                <a:latin typeface="+mj-lt"/>
              </a:rPr>
              <a:t>;</a:t>
            </a:r>
          </a:p>
          <a:p>
            <a:r>
              <a:rPr lang="ca-ES" dirty="0">
                <a:latin typeface="+mj-lt"/>
              </a:rPr>
              <a:t>};</a:t>
            </a:r>
            <a:br>
              <a:rPr lang="ca-ES" dirty="0">
                <a:latin typeface="+mj-lt"/>
              </a:rPr>
            </a:br>
            <a:endParaRPr lang="ca-ES" dirty="0">
              <a:latin typeface="+mj-lt"/>
            </a:endParaRPr>
          </a:p>
          <a:p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ca-ES" dirty="0">
                <a:latin typeface="+mj-lt"/>
              </a:rPr>
              <a:t> </a:t>
            </a:r>
            <a:r>
              <a:rPr lang="ca-ES" dirty="0" err="1">
                <a:latin typeface="+mj-lt"/>
              </a:rPr>
              <a:t>instance</a:t>
            </a:r>
            <a:r>
              <a:rPr lang="ca-ES" dirty="0">
                <a:latin typeface="+mj-lt"/>
              </a:rPr>
              <a:t> 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latin typeface="+mj-lt"/>
              </a:rPr>
              <a:t>SubType</a:t>
            </a:r>
            <a:r>
              <a:rPr lang="ca-ES" dirty="0">
                <a:latin typeface="+mj-lt"/>
              </a:rPr>
              <a:t>();</a:t>
            </a:r>
          </a:p>
          <a:p>
            <a:r>
              <a:rPr lang="ca-ES" dirty="0">
                <a:latin typeface="+mj-lt"/>
              </a:rPr>
              <a:t>console.log(</a:t>
            </a:r>
            <a:r>
              <a:rPr lang="ca-ES" dirty="0" err="1">
                <a:latin typeface="+mj-lt"/>
              </a:rPr>
              <a:t>instance.getSuperValue</a:t>
            </a:r>
            <a:r>
              <a:rPr lang="ca-ES" dirty="0">
                <a:latin typeface="+mj-lt"/>
              </a:rPr>
              <a:t>()); 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ca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true</a:t>
            </a:r>
            <a:endParaRPr lang="ca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794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784757" y="270933"/>
            <a:ext cx="3436399" cy="572031"/>
          </a:xfrm>
        </p:spPr>
        <p:txBody>
          <a:bodyPr/>
          <a:lstStyle/>
          <a:p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Chaining</a:t>
            </a:r>
            <a:endParaRPr lang="es-E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41" y="1386996"/>
            <a:ext cx="9099878" cy="453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3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784757" y="270933"/>
            <a:ext cx="3436399" cy="572031"/>
          </a:xfrm>
        </p:spPr>
        <p:txBody>
          <a:bodyPr/>
          <a:lstStyle/>
          <a:p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Chaining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483" y="1052641"/>
            <a:ext cx="5766616" cy="540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595433"/>
          </a:xfrm>
        </p:spPr>
        <p:txBody>
          <a:bodyPr/>
          <a:lstStyle/>
          <a:p>
            <a:r>
              <a:rPr lang="es-ES" dirty="0" smtClean="0"/>
              <a:t>Uno de los problemas de este tipo de herencia es el de los valores de referencia.</a:t>
            </a:r>
          </a:p>
          <a:p>
            <a:r>
              <a:rPr lang="es-ES" dirty="0" smtClean="0"/>
              <a:t>Las propiedades de instancia del objeto padre, ahora pasan a ser propiedades del </a:t>
            </a:r>
            <a:r>
              <a:rPr lang="es-ES" i="1" dirty="0" smtClean="0"/>
              <a:t>prototype</a:t>
            </a:r>
            <a:r>
              <a:rPr lang="es-ES" dirty="0" smtClean="0"/>
              <a:t>, ya que hemos asignado una instancia del padre al </a:t>
            </a:r>
            <a:r>
              <a:rPr lang="es-ES" i="1" dirty="0" smtClean="0"/>
              <a:t>prototype</a:t>
            </a:r>
            <a:r>
              <a:rPr lang="es-ES" dirty="0" smtClean="0"/>
              <a:t> del hijo.</a:t>
            </a:r>
          </a:p>
          <a:p>
            <a:r>
              <a:rPr lang="es-ES" dirty="0" smtClean="0"/>
              <a:t>Otro problema es que no podemos pasar argumentos al constructor del padre sin afectar a todas las instancias.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842422" y="270933"/>
            <a:ext cx="3378734" cy="572031"/>
          </a:xfrm>
        </p:spPr>
        <p:txBody>
          <a:bodyPr/>
          <a:lstStyle/>
          <a:p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Chaining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378942" y="4502663"/>
            <a:ext cx="48273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latin typeface="+mj-lt"/>
              </a:rPr>
              <a:t>SuperType</a:t>
            </a:r>
            <a:r>
              <a:rPr lang="es-ES" dirty="0">
                <a:latin typeface="+mj-lt"/>
              </a:rPr>
              <a:t>() {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dirty="0" err="1" smtClean="0">
                <a:latin typeface="+mj-lt"/>
              </a:rPr>
              <a:t>.colors</a:t>
            </a:r>
            <a:r>
              <a:rPr lang="es-ES" dirty="0" smtClean="0">
                <a:latin typeface="+mj-lt"/>
              </a:rPr>
              <a:t> = </a:t>
            </a:r>
            <a:r>
              <a:rPr lang="es-ES" dirty="0">
                <a:latin typeface="+mj-lt"/>
              </a:rPr>
              <a:t>[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'red'</a:t>
            </a:r>
            <a:r>
              <a:rPr lang="es-ES" dirty="0">
                <a:latin typeface="+mj-lt"/>
              </a:rPr>
              <a:t>,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s-ES" dirty="0">
                <a:latin typeface="+mj-lt"/>
              </a:rPr>
              <a:t>,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green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latin typeface="+mj-lt"/>
              </a:rPr>
              <a:t>];</a:t>
            </a:r>
          </a:p>
          <a:p>
            <a:r>
              <a:rPr lang="es-ES" dirty="0" smtClean="0">
                <a:latin typeface="+mj-lt"/>
              </a:rPr>
              <a:t>}</a:t>
            </a:r>
            <a:endParaRPr lang="es-ES" dirty="0">
              <a:latin typeface="+mj-lt"/>
            </a:endParaRPr>
          </a:p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latin typeface="+mj-lt"/>
              </a:rPr>
              <a:t>SubType</a:t>
            </a:r>
            <a:r>
              <a:rPr lang="es-ES" dirty="0">
                <a:latin typeface="+mj-lt"/>
              </a:rPr>
              <a:t>() {}</a:t>
            </a:r>
          </a:p>
          <a:p>
            <a:r>
              <a:rPr lang="es-ES" dirty="0" err="1">
                <a:latin typeface="+mj-lt"/>
              </a:rPr>
              <a:t>SubType.prototype</a:t>
            </a:r>
            <a:r>
              <a:rPr lang="es-ES" dirty="0"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SuperType</a:t>
            </a:r>
            <a:r>
              <a:rPr lang="es-ES" dirty="0">
                <a:latin typeface="+mj-lt"/>
              </a:rPr>
              <a:t>();</a:t>
            </a:r>
          </a:p>
        </p:txBody>
      </p:sp>
      <p:sp>
        <p:nvSpPr>
          <p:cNvPr id="9" name="Rectangle 8"/>
          <p:cNvSpPr/>
          <p:nvPr/>
        </p:nvSpPr>
        <p:spPr>
          <a:xfrm>
            <a:off x="5471146" y="4502663"/>
            <a:ext cx="56416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instance1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SubType</a:t>
            </a:r>
            <a:r>
              <a:rPr lang="es-ES" dirty="0">
                <a:latin typeface="+mj-lt"/>
              </a:rPr>
              <a:t>();</a:t>
            </a:r>
          </a:p>
          <a:p>
            <a:r>
              <a:rPr lang="es-ES" dirty="0">
                <a:latin typeface="+mj-lt"/>
              </a:rPr>
              <a:t>instance1.colors.push(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black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latin typeface="+mj-lt"/>
              </a:rPr>
              <a:t>);</a:t>
            </a:r>
          </a:p>
          <a:p>
            <a:r>
              <a:rPr lang="es-ES" dirty="0">
                <a:latin typeface="+mj-lt"/>
              </a:rPr>
              <a:t>console.log(instance1.colors); </a:t>
            </a:r>
            <a:r>
              <a:rPr lang="es-ES" dirty="0" smtClean="0">
                <a:latin typeface="+mj-lt"/>
              </a:rPr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red,blue,green,black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instance2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SubType</a:t>
            </a:r>
            <a:r>
              <a:rPr lang="es-ES" dirty="0">
                <a:latin typeface="+mj-lt"/>
              </a:rPr>
              <a:t>();</a:t>
            </a:r>
          </a:p>
          <a:p>
            <a:r>
              <a:rPr lang="es-ES" dirty="0">
                <a:latin typeface="+mj-lt"/>
              </a:rPr>
              <a:t>console.log(instance2.colors); </a:t>
            </a:r>
            <a:r>
              <a:rPr lang="es-ES" dirty="0" smtClean="0">
                <a:latin typeface="+mj-lt"/>
              </a:rPr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red,blue,green,black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61429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s-ES" dirty="0" smtClean="0"/>
              <a:t>JavaScript permite y facilita el uso de múltiples paradigmas de programación: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Imperativa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describir acciones en detalle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Orientada a Objetos basada en Prototipo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alrededor de los objetos prototípicos.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Metaprogramación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Manipulación de la base del modelo de ejecución de JavaScript.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funcional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la utilización de funciones aritméticas sin manejo de datos mutables o de estado.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1911" y="270933"/>
            <a:ext cx="3409245" cy="572031"/>
          </a:xfrm>
        </p:spPr>
        <p:txBody>
          <a:bodyPr/>
          <a:lstStyle/>
          <a:p>
            <a:r>
              <a:rPr lang="es-ES" dirty="0" smtClean="0"/>
              <a:t>Múltiples paradigmas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616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1796364"/>
          </a:xfrm>
        </p:spPr>
        <p:txBody>
          <a:bodyPr/>
          <a:lstStyle/>
          <a:p>
            <a:r>
              <a:rPr lang="es-ES" dirty="0" smtClean="0"/>
              <a:t>En el robo de constructor o herencia clásica la idea es llamar al constructor del tipo padre desde el constructor del tipo hijo, cambiando el contexto.</a:t>
            </a:r>
          </a:p>
          <a:p>
            <a:r>
              <a:rPr lang="es-ES" dirty="0" smtClean="0"/>
              <a:t>Esto solventa los problemas con los valores de referencia y nos permite pasar argumentos al constructor del tipo padre.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842422" y="270933"/>
            <a:ext cx="3378734" cy="572031"/>
          </a:xfrm>
        </p:spPr>
        <p:txBody>
          <a:bodyPr/>
          <a:lstStyle/>
          <a:p>
            <a:r>
              <a:rPr lang="ca-ES" dirty="0" smtClean="0"/>
              <a:t>Constructor Stealing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395418" y="3563554"/>
            <a:ext cx="48273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 smtClean="0">
                <a:latin typeface="+mj-lt"/>
              </a:rPr>
              <a:t>SuperType</a:t>
            </a:r>
            <a:r>
              <a:rPr lang="es-ES" dirty="0" smtClean="0">
                <a:latin typeface="+mj-lt"/>
              </a:rPr>
              <a:t>(</a:t>
            </a:r>
            <a:r>
              <a:rPr lang="es-ES" dirty="0" err="1" smtClean="0">
                <a:latin typeface="+mj-lt"/>
              </a:rPr>
              <a:t>name</a:t>
            </a:r>
            <a:r>
              <a:rPr lang="es-ES" dirty="0" smtClean="0">
                <a:latin typeface="+mj-lt"/>
              </a:rPr>
              <a:t>) {</a:t>
            </a:r>
          </a:p>
          <a:p>
            <a:r>
              <a:rPr lang="es-ES" dirty="0">
                <a:latin typeface="+mj-lt"/>
              </a:rPr>
              <a:t> </a:t>
            </a:r>
            <a:r>
              <a:rPr lang="es-ES" dirty="0" smtClean="0">
                <a:latin typeface="+mj-lt"/>
              </a:rPr>
              <a:t>   this.name =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name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dirty="0" err="1" smtClean="0">
                <a:latin typeface="+mj-lt"/>
              </a:rPr>
              <a:t>.colors</a:t>
            </a:r>
            <a:r>
              <a:rPr lang="es-ES" dirty="0" smtClean="0">
                <a:latin typeface="+mj-lt"/>
              </a:rPr>
              <a:t> = </a:t>
            </a:r>
            <a:r>
              <a:rPr lang="es-ES" dirty="0">
                <a:latin typeface="+mj-lt"/>
              </a:rPr>
              <a:t>[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'red'</a:t>
            </a:r>
            <a:r>
              <a:rPr lang="es-ES" dirty="0">
                <a:latin typeface="+mj-lt"/>
              </a:rPr>
              <a:t>,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s-ES" dirty="0">
                <a:latin typeface="+mj-lt"/>
              </a:rPr>
              <a:t>,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green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latin typeface="+mj-lt"/>
              </a:rPr>
              <a:t>];</a:t>
            </a:r>
          </a:p>
          <a:p>
            <a:r>
              <a:rPr lang="es-ES" dirty="0" smtClean="0">
                <a:latin typeface="+mj-lt"/>
              </a:rPr>
              <a:t>}</a:t>
            </a:r>
            <a:endParaRPr lang="es-ES" dirty="0">
              <a:latin typeface="+mj-lt"/>
            </a:endParaRPr>
          </a:p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 smtClean="0">
                <a:latin typeface="+mj-lt"/>
              </a:rPr>
              <a:t>SubType</a:t>
            </a:r>
            <a:r>
              <a:rPr lang="es-ES" dirty="0" smtClean="0">
                <a:latin typeface="+mj-lt"/>
              </a:rPr>
              <a:t>(</a:t>
            </a:r>
            <a:r>
              <a:rPr lang="es-ES" dirty="0" err="1" smtClean="0">
                <a:latin typeface="+mj-lt"/>
              </a:rPr>
              <a:t>name</a:t>
            </a:r>
            <a:r>
              <a:rPr lang="es-ES" dirty="0" smtClean="0">
                <a:latin typeface="+mj-lt"/>
              </a:rPr>
              <a:t>) {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SuperType.apply</a:t>
            </a:r>
            <a:r>
              <a:rPr lang="es-ES" dirty="0" smtClean="0">
                <a:latin typeface="+mj-lt"/>
              </a:rPr>
              <a:t>(</a:t>
            </a:r>
            <a:r>
              <a:rPr lang="es-ES" dirty="0" err="1" smtClean="0">
                <a:latin typeface="+mj-lt"/>
              </a:rPr>
              <a:t>this</a:t>
            </a:r>
            <a:r>
              <a:rPr lang="es-ES" dirty="0" smtClean="0">
                <a:latin typeface="+mj-lt"/>
              </a:rPr>
              <a:t>, </a:t>
            </a:r>
            <a:r>
              <a:rPr lang="es-ES" dirty="0" err="1" smtClean="0">
                <a:latin typeface="+mj-lt"/>
              </a:rPr>
              <a:t>arguments</a:t>
            </a:r>
            <a:r>
              <a:rPr lang="es-ES" dirty="0" smtClean="0">
                <a:latin typeface="+mj-lt"/>
              </a:rPr>
              <a:t>);</a:t>
            </a:r>
            <a:endParaRPr lang="es-ES" dirty="0">
              <a:latin typeface="+mj-lt"/>
            </a:endParaRPr>
          </a:p>
          <a:p>
            <a:r>
              <a:rPr lang="es-ES" dirty="0" smtClean="0">
                <a:latin typeface="+mj-lt"/>
              </a:rPr>
              <a:t>}</a:t>
            </a:r>
            <a:endParaRPr lang="es-ES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87622" y="3563554"/>
            <a:ext cx="56416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instance1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SubType</a:t>
            </a:r>
            <a:r>
              <a:rPr lang="es-ES" dirty="0" smtClean="0">
                <a:latin typeface="+mj-lt"/>
              </a:rPr>
              <a:t>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'John'</a:t>
            </a:r>
            <a:r>
              <a:rPr lang="es-ES" dirty="0" smtClean="0">
                <a:latin typeface="+mj-lt"/>
              </a:rPr>
              <a:t>);</a:t>
            </a:r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instance1.colors.push(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black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latin typeface="+mj-lt"/>
              </a:rPr>
              <a:t>);</a:t>
            </a:r>
          </a:p>
          <a:p>
            <a:r>
              <a:rPr lang="es-ES" dirty="0">
                <a:latin typeface="+mj-lt"/>
              </a:rPr>
              <a:t>console.log(instance1.colors); </a:t>
            </a:r>
            <a:r>
              <a:rPr lang="es-ES" dirty="0" smtClean="0">
                <a:latin typeface="+mj-lt"/>
              </a:rPr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red,blue,green,black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instance2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SubType</a:t>
            </a:r>
            <a:r>
              <a:rPr lang="es-ES" dirty="0" smtClean="0">
                <a:latin typeface="+mj-lt"/>
              </a:rPr>
              <a:t>(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'Stuart'</a:t>
            </a:r>
            <a:r>
              <a:rPr lang="es-ES" dirty="0" smtClean="0">
                <a:latin typeface="+mj-lt"/>
              </a:rPr>
              <a:t>);</a:t>
            </a:r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console.log(instance2.colors); </a:t>
            </a:r>
            <a:r>
              <a:rPr lang="es-ES" dirty="0" smtClean="0">
                <a:latin typeface="+mj-lt"/>
              </a:rPr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883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378168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problema de este patrón es que introduce los mismos problemas que vimos en el </a:t>
            </a:r>
            <a:r>
              <a:rPr lang="es-ES" i="1" dirty="0" smtClean="0"/>
              <a:t>Constructor </a:t>
            </a:r>
            <a:r>
              <a:rPr lang="es-ES" i="1" dirty="0" err="1" smtClean="0"/>
              <a:t>Pattern</a:t>
            </a:r>
            <a:r>
              <a:rPr lang="es-ES" i="1" dirty="0" smtClean="0"/>
              <a:t> </a:t>
            </a:r>
            <a:r>
              <a:rPr lang="es-ES" dirty="0" smtClean="0"/>
              <a:t>para la creación de objetos.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se reutilizan las funciones.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Además, los métodos definidos en el </a:t>
            </a:r>
            <a:r>
              <a:rPr lang="es-ES" i="1" dirty="0" smtClean="0"/>
              <a:t>prototype</a:t>
            </a:r>
            <a:r>
              <a:rPr lang="es-ES" dirty="0" smtClean="0"/>
              <a:t> del objeto padre no son accesibles desde el objeto hijo.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Por eso este patrón se suele utilizar junto a otro.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842422" y="270933"/>
            <a:ext cx="3378734" cy="572031"/>
          </a:xfrm>
        </p:spPr>
        <p:txBody>
          <a:bodyPr/>
          <a:lstStyle/>
          <a:p>
            <a:r>
              <a:rPr lang="ca-ES" dirty="0" smtClean="0"/>
              <a:t>Constructor Stealing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0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884958"/>
          </a:xfrm>
        </p:spPr>
        <p:txBody>
          <a:bodyPr/>
          <a:lstStyle/>
          <a:p>
            <a:r>
              <a:rPr lang="es-ES" dirty="0" smtClean="0"/>
              <a:t>La idea es usar </a:t>
            </a:r>
            <a:r>
              <a:rPr lang="es-ES" i="1" dirty="0" smtClean="0"/>
              <a:t>Prototype </a:t>
            </a:r>
            <a:r>
              <a:rPr lang="es-ES" i="1" dirty="0" err="1" smtClean="0"/>
              <a:t>Chaining</a:t>
            </a:r>
            <a:r>
              <a:rPr lang="es-ES" i="1" dirty="0" smtClean="0"/>
              <a:t> </a:t>
            </a:r>
            <a:r>
              <a:rPr lang="es-ES" dirty="0" smtClean="0"/>
              <a:t>para heredar las propiedades y métodos en el </a:t>
            </a:r>
            <a:r>
              <a:rPr lang="es-ES" i="1" dirty="0" smtClean="0"/>
              <a:t>prototype</a:t>
            </a:r>
            <a:r>
              <a:rPr lang="es-ES" dirty="0" smtClean="0"/>
              <a:t> y </a:t>
            </a:r>
            <a:r>
              <a:rPr lang="es-ES" i="1" dirty="0" smtClean="0"/>
              <a:t>Robar el Constructor </a:t>
            </a:r>
            <a:r>
              <a:rPr lang="es-ES" dirty="0" smtClean="0"/>
              <a:t>para heredar las propiedades de instancia.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Combination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403732" y="2408085"/>
            <a:ext cx="482737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err="1" smtClean="0">
                <a:latin typeface="+mj-lt"/>
              </a:rPr>
              <a:t>SuperType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latin typeface="+mj-lt"/>
              </a:rPr>
              <a:t>name</a:t>
            </a:r>
            <a:r>
              <a:rPr lang="es-ES" sz="1600" dirty="0" smtClean="0">
                <a:latin typeface="+mj-lt"/>
              </a:rPr>
              <a:t>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.name = </a:t>
            </a:r>
            <a:r>
              <a:rPr lang="es-ES" sz="1600" dirty="0" err="1" smtClean="0">
                <a:solidFill>
                  <a:srgbClr val="323330"/>
                </a:solidFill>
                <a:latin typeface="+mj-lt"/>
              </a:rPr>
              <a:t>name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;</a:t>
            </a:r>
            <a:endParaRPr lang="es-ES" sz="1600" dirty="0">
              <a:solidFill>
                <a:srgbClr val="323330"/>
              </a:solidFill>
              <a:latin typeface="+mj-lt"/>
            </a:endParaRPr>
          </a:p>
          <a:p>
            <a:r>
              <a:rPr lang="es-ES" sz="1600" dirty="0" smtClean="0">
                <a:latin typeface="+mj-lt"/>
              </a:rPr>
              <a:t>   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.colors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>
                <a:latin typeface="+mj-lt"/>
              </a:rPr>
              <a:t>[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'red'</a:t>
            </a:r>
            <a:r>
              <a:rPr lang="es-ES" sz="1600" dirty="0">
                <a:latin typeface="+mj-lt"/>
              </a:rPr>
              <a:t>, 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s-ES" sz="1600" dirty="0">
                <a:latin typeface="+mj-lt"/>
              </a:rPr>
              <a:t>, 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 err="1">
                <a:solidFill>
                  <a:srgbClr val="C00000"/>
                </a:solidFill>
                <a:latin typeface="+mj-lt"/>
              </a:rPr>
              <a:t>green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>
                <a:latin typeface="+mj-lt"/>
              </a:rPr>
              <a:t>];</a:t>
            </a:r>
          </a:p>
          <a:p>
            <a:r>
              <a:rPr lang="es-ES" sz="1600" dirty="0" smtClean="0">
                <a:latin typeface="+mj-lt"/>
              </a:rPr>
              <a:t>}</a:t>
            </a:r>
          </a:p>
          <a:p>
            <a:r>
              <a:rPr lang="es-ES" sz="1600" dirty="0" err="1" smtClean="0">
                <a:latin typeface="+mj-lt"/>
              </a:rPr>
              <a:t>SuperType.prototype.sayName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()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console.log(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.name);</a:t>
            </a:r>
          </a:p>
          <a:p>
            <a:r>
              <a:rPr lang="es-ES" sz="1600" dirty="0">
                <a:latin typeface="+mj-lt"/>
              </a:rPr>
              <a:t>}</a:t>
            </a:r>
          </a:p>
          <a:p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err="1" smtClean="0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latin typeface="+mj-lt"/>
              </a:rPr>
              <a:t>name</a:t>
            </a:r>
            <a:r>
              <a:rPr lang="es-ES" sz="1600" dirty="0" smtClean="0">
                <a:latin typeface="+mj-lt"/>
              </a:rPr>
              <a:t>, </a:t>
            </a:r>
            <a:r>
              <a:rPr lang="es-ES" sz="1600" dirty="0" err="1" smtClean="0">
                <a:latin typeface="+mj-lt"/>
              </a:rPr>
              <a:t>age</a:t>
            </a:r>
            <a:r>
              <a:rPr lang="es-ES" sz="1600" dirty="0" smtClean="0">
                <a:latin typeface="+mj-lt"/>
              </a:rPr>
              <a:t>) {</a:t>
            </a:r>
          </a:p>
          <a:p>
            <a:r>
              <a:rPr lang="es-ES" sz="1600" dirty="0" smtClean="0">
                <a:latin typeface="+mj-lt"/>
              </a:rPr>
              <a:t>    </a:t>
            </a:r>
            <a:r>
              <a:rPr lang="es-ES" sz="1600" dirty="0" err="1" smtClean="0">
                <a:latin typeface="+mj-lt"/>
              </a:rPr>
              <a:t>SuperType.apply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, </a:t>
            </a:r>
            <a:r>
              <a:rPr lang="es-ES" sz="1600" dirty="0" err="1" smtClean="0">
                <a:latin typeface="+mj-lt"/>
              </a:rPr>
              <a:t>arguments</a:t>
            </a:r>
            <a:r>
              <a:rPr lang="es-ES" sz="1600" dirty="0" smtClean="0">
                <a:latin typeface="+mj-lt"/>
              </a:rPr>
              <a:t>);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.age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latin typeface="+mj-lt"/>
              </a:rPr>
              <a:t>age</a:t>
            </a:r>
            <a:r>
              <a:rPr lang="es-ES" sz="1600" dirty="0" smtClean="0">
                <a:latin typeface="+mj-lt"/>
              </a:rPr>
              <a:t>;</a:t>
            </a:r>
            <a:endParaRPr lang="es-ES" sz="1600" dirty="0">
              <a:latin typeface="+mj-lt"/>
            </a:endParaRPr>
          </a:p>
          <a:p>
            <a:r>
              <a:rPr lang="es-ES" sz="1600" dirty="0" smtClean="0">
                <a:latin typeface="+mj-lt"/>
              </a:rPr>
              <a:t>}</a:t>
            </a:r>
          </a:p>
          <a:p>
            <a:r>
              <a:rPr lang="es-ES" sz="1600" dirty="0" err="1" smtClean="0">
                <a:latin typeface="+mj-lt"/>
              </a:rPr>
              <a:t>SubType.prototype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1600" dirty="0" smtClean="0">
                <a:latin typeface="+mj-lt"/>
              </a:rPr>
              <a:t> </a:t>
            </a:r>
            <a:r>
              <a:rPr lang="es-ES" sz="1600" dirty="0" err="1" smtClean="0">
                <a:latin typeface="+mj-lt"/>
              </a:rPr>
              <a:t>SuperType</a:t>
            </a:r>
            <a:r>
              <a:rPr lang="es-ES" sz="1600" dirty="0" smtClean="0">
                <a:latin typeface="+mj-lt"/>
              </a:rPr>
              <a:t>();</a:t>
            </a:r>
          </a:p>
          <a:p>
            <a:r>
              <a:rPr lang="es-ES" sz="1600" dirty="0" err="1" smtClean="0">
                <a:latin typeface="+mj-lt"/>
              </a:rPr>
              <a:t>SubType.prototype.sayAge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()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console.log(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.age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 smtClean="0">
                <a:latin typeface="+mj-lt"/>
              </a:rPr>
              <a:t>}</a:t>
            </a:r>
            <a:endParaRPr lang="es-ES" sz="16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79458" y="2408085"/>
            <a:ext cx="56416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600" dirty="0">
                <a:latin typeface="+mj-lt"/>
              </a:rPr>
              <a:t> instance1 = 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1600" dirty="0">
                <a:latin typeface="+mj-lt"/>
              </a:rPr>
              <a:t> </a:t>
            </a:r>
            <a:r>
              <a:rPr lang="es-ES" sz="1600" dirty="0" err="1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smtClean="0">
                <a:solidFill>
                  <a:srgbClr val="C00000"/>
                </a:solidFill>
                <a:latin typeface="+mj-lt"/>
              </a:rPr>
              <a:t>'John'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, 29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>
                <a:latin typeface="+mj-lt"/>
              </a:rPr>
              <a:t>instance1.colors.push(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 err="1">
                <a:solidFill>
                  <a:srgbClr val="C00000"/>
                </a:solidFill>
                <a:latin typeface="+mj-lt"/>
              </a:rPr>
              <a:t>black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>
                <a:latin typeface="+mj-lt"/>
              </a:rPr>
              <a:t>);</a:t>
            </a:r>
          </a:p>
          <a:p>
            <a:r>
              <a:rPr lang="es-ES" sz="1600" dirty="0">
                <a:latin typeface="+mj-lt"/>
              </a:rPr>
              <a:t>console.log(instance1.colors); </a:t>
            </a:r>
            <a:r>
              <a:rPr lang="es-ES" sz="1600" dirty="0" smtClean="0">
                <a:latin typeface="+mj-lt"/>
              </a:rPr>
              <a:t>   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sz="16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red,blue,green,black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‘</a:t>
            </a:r>
          </a:p>
          <a:p>
            <a:r>
              <a:rPr lang="es-ES" sz="1600" dirty="0">
                <a:solidFill>
                  <a:srgbClr val="323330"/>
                </a:solidFill>
                <a:latin typeface="+mj-lt"/>
              </a:rPr>
              <a:t>instance1.sayName();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//John;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>
                <a:solidFill>
                  <a:srgbClr val="323330"/>
                </a:solidFill>
                <a:latin typeface="+mj-lt"/>
              </a:rPr>
              <a:t>instance1.sayAge(); </a:t>
            </a:r>
            <a:r>
              <a:rPr lang="es-ES" sz="16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//29</a:t>
            </a:r>
          </a:p>
          <a:p>
            <a:endParaRPr lang="es-ES" sz="1600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600" dirty="0">
                <a:latin typeface="+mj-lt"/>
              </a:rPr>
              <a:t> instance2 = 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1600" dirty="0">
                <a:latin typeface="+mj-lt"/>
              </a:rPr>
              <a:t> </a:t>
            </a:r>
            <a:r>
              <a:rPr lang="es-ES" sz="1600" dirty="0" err="1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smtClean="0">
                <a:solidFill>
                  <a:srgbClr val="C00000"/>
                </a:solidFill>
                <a:latin typeface="+mj-lt"/>
              </a:rPr>
              <a:t>'Stuart'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, 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15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>
                <a:latin typeface="+mj-lt"/>
              </a:rPr>
              <a:t>console.log(instance2.colors); </a:t>
            </a:r>
            <a:r>
              <a:rPr lang="es-ES" sz="1600" dirty="0" smtClean="0">
                <a:latin typeface="+mj-lt"/>
              </a:rPr>
              <a:t>   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sz="16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‘</a:t>
            </a:r>
          </a:p>
          <a:p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instance2.sayName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//Stuart;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instance2.sayAge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//15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028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4827887"/>
          </a:xfrm>
        </p:spPr>
        <p:txBody>
          <a:bodyPr/>
          <a:lstStyle/>
          <a:p>
            <a:r>
              <a:rPr lang="es-ES" dirty="0" smtClean="0"/>
              <a:t>Este tipo de herencia es una de las más usadas.</a:t>
            </a:r>
          </a:p>
          <a:p>
            <a:r>
              <a:rPr lang="es-ES" dirty="0" smtClean="0"/>
              <a:t>Uno de los problemas de ineficiencia que presenta es que se llama 2 veces al constructor del tipo padre: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Una vez al crear el prototype del tipo hijo.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Otra vez al llamar al constructor del tipo padre desde el del tipo hijo.</a:t>
            </a:r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Combination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893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4869076"/>
          </a:xfrm>
        </p:spPr>
        <p:txBody>
          <a:bodyPr/>
          <a:lstStyle/>
          <a:p>
            <a:r>
              <a:rPr lang="es-ES" dirty="0" smtClean="0"/>
              <a:t>Ideado en 2006 por </a:t>
            </a:r>
            <a:r>
              <a:rPr lang="es-ES" dirty="0" smtClean="0">
                <a:hlinkClick r:id="rId2"/>
              </a:rPr>
              <a:t>Douglas </a:t>
            </a:r>
            <a:r>
              <a:rPr lang="es-ES" dirty="0" err="1" smtClean="0">
                <a:hlinkClick r:id="rId2"/>
              </a:rPr>
              <a:t>Crockford</a:t>
            </a:r>
            <a:r>
              <a:rPr lang="es-ES" dirty="0" smtClean="0"/>
              <a:t>, este método no usa constructores definidos como tal.</a:t>
            </a:r>
          </a:p>
          <a:p>
            <a:r>
              <a:rPr lang="es-ES" dirty="0" smtClean="0"/>
              <a:t>Su premisa es que los </a:t>
            </a:r>
            <a:r>
              <a:rPr lang="es-ES" i="1" dirty="0" err="1" smtClean="0"/>
              <a:t>prototypes</a:t>
            </a:r>
            <a:r>
              <a:rPr lang="es-ES" dirty="0" smtClean="0"/>
              <a:t> te permiten crear nuevos objetos basados en objetos existentes sin la necesidad de definir tipos </a:t>
            </a:r>
            <a:r>
              <a:rPr lang="es-ES" dirty="0" err="1" smtClean="0"/>
              <a:t>custom</a:t>
            </a:r>
            <a:r>
              <a:rPr lang="es-ES" dirty="0" smtClean="0"/>
              <a:t>.</a:t>
            </a:r>
          </a:p>
          <a:p>
            <a:r>
              <a:rPr lang="es-ES" dirty="0" smtClean="0"/>
              <a:t>Introdujo la siguiente función: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800" dirty="0" smtClean="0"/>
              <a:t> </a:t>
            </a:r>
            <a:r>
              <a:rPr lang="en-US" sz="2800" dirty="0"/>
              <a:t>object(o){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800" dirty="0"/>
              <a:t> F(){}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 err="1"/>
              <a:t>F.prototype</a:t>
            </a:r>
            <a:r>
              <a:rPr lang="en-US" sz="2800" dirty="0"/>
              <a:t> = 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800" dirty="0"/>
              <a:t> F();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800" dirty="0"/>
              <a:t>}</a:t>
            </a:r>
            <a:endParaRPr lang="es-ES" sz="2800" dirty="0" smtClean="0"/>
          </a:p>
          <a:p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Prototypal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558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2043498"/>
          </a:xfrm>
        </p:spPr>
        <p:txBody>
          <a:bodyPr/>
          <a:lstStyle/>
          <a:p>
            <a:r>
              <a:rPr lang="es-ES" dirty="0" smtClean="0"/>
              <a:t>La función </a:t>
            </a:r>
            <a:r>
              <a:rPr lang="es-ES" dirty="0" err="1" smtClean="0"/>
              <a:t>object</a:t>
            </a:r>
            <a:r>
              <a:rPr lang="es-ES" dirty="0" smtClean="0"/>
              <a:t> crea un constructor temporal.</a:t>
            </a:r>
          </a:p>
          <a:p>
            <a:r>
              <a:rPr lang="es-ES" dirty="0" smtClean="0"/>
              <a:t>Asigna el objeto pasado por parámetro como prototype del constructor.</a:t>
            </a:r>
          </a:p>
          <a:p>
            <a:r>
              <a:rPr lang="es-ES" dirty="0" smtClean="0"/>
              <a:t>Retorna una nueva instancia del tipo temporal.</a:t>
            </a:r>
          </a:p>
          <a:p>
            <a:r>
              <a:rPr lang="es-ES" dirty="0" smtClean="0"/>
              <a:t>ES5 formaliza este concepto con la función </a:t>
            </a:r>
            <a:r>
              <a:rPr lang="es-ES" i="1" dirty="0" err="1" smtClean="0"/>
              <a:t>Object.Create</a:t>
            </a:r>
            <a:r>
              <a:rPr lang="es-ES" i="1" dirty="0" smtClean="0"/>
              <a:t>().</a:t>
            </a:r>
          </a:p>
          <a:p>
            <a:pPr marL="457200" lvl="1" indent="0">
              <a:buNone/>
            </a:pPr>
            <a:endParaRPr lang="es-ES" dirty="0" smtClean="0"/>
          </a:p>
          <a:p>
            <a:endParaRPr lang="es-ES" sz="2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Prototypal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511071" y="3630475"/>
            <a:ext cx="411891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person</a:t>
            </a:r>
            <a:r>
              <a:rPr lang="es-ES" dirty="0">
                <a:latin typeface="+mj-lt"/>
              </a:rPr>
              <a:t> = {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name</a:t>
            </a:r>
            <a:r>
              <a:rPr lang="es-ES" dirty="0">
                <a:latin typeface="+mj-lt"/>
              </a:rPr>
              <a:t>: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'Nicholas'</a:t>
            </a:r>
            <a:r>
              <a:rPr lang="es-ES" dirty="0">
                <a:latin typeface="+mj-lt"/>
              </a:rPr>
              <a:t>,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friends</a:t>
            </a:r>
            <a:r>
              <a:rPr lang="es-ES" dirty="0">
                <a:latin typeface="+mj-lt"/>
              </a:rPr>
              <a:t>: [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Shelby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', 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Court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', 'Van'</a:t>
            </a:r>
            <a:r>
              <a:rPr lang="es-ES" dirty="0">
                <a:latin typeface="+mj-lt"/>
              </a:rPr>
              <a:t>]</a:t>
            </a:r>
          </a:p>
          <a:p>
            <a:r>
              <a:rPr lang="es-ES" dirty="0" smtClean="0">
                <a:latin typeface="+mj-lt"/>
              </a:rPr>
              <a:t>};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anotherPerson</a:t>
            </a:r>
            <a:r>
              <a:rPr lang="es-ES" dirty="0">
                <a:latin typeface="+mj-lt"/>
              </a:rPr>
              <a:t> = </a:t>
            </a:r>
            <a:r>
              <a:rPr lang="es-ES" dirty="0" err="1">
                <a:latin typeface="+mj-lt"/>
              </a:rPr>
              <a:t>object</a:t>
            </a:r>
            <a:r>
              <a:rPr lang="es-ES" dirty="0">
                <a:latin typeface="+mj-lt"/>
              </a:rPr>
              <a:t>(</a:t>
            </a:r>
            <a:r>
              <a:rPr lang="es-ES" dirty="0" err="1">
                <a:latin typeface="+mj-lt"/>
              </a:rPr>
              <a:t>person</a:t>
            </a:r>
            <a:r>
              <a:rPr lang="es-ES" dirty="0">
                <a:latin typeface="+mj-lt"/>
              </a:rPr>
              <a:t>);</a:t>
            </a:r>
          </a:p>
          <a:p>
            <a:r>
              <a:rPr lang="es-ES" dirty="0">
                <a:latin typeface="+mj-lt"/>
              </a:rPr>
              <a:t>anotherPerson.name 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'Greg'</a:t>
            </a:r>
            <a:r>
              <a:rPr lang="es-ES" dirty="0">
                <a:latin typeface="+mj-lt"/>
              </a:rPr>
              <a:t>;</a:t>
            </a:r>
          </a:p>
          <a:p>
            <a:r>
              <a:rPr lang="es-ES" dirty="0" err="1">
                <a:latin typeface="+mj-lt"/>
              </a:rPr>
              <a:t>anotherPerson.friends.push</a:t>
            </a:r>
            <a:r>
              <a:rPr lang="es-ES" dirty="0">
                <a:latin typeface="+mj-lt"/>
              </a:rPr>
              <a:t>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smtClean="0">
                <a:latin typeface="+mj-lt"/>
              </a:rPr>
              <a:t>);</a:t>
            </a:r>
          </a:p>
          <a:p>
            <a:endParaRPr lang="es-E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14952" y="363047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yetAnotherPerson</a:t>
            </a:r>
            <a:r>
              <a:rPr lang="es-ES" dirty="0">
                <a:latin typeface="+mj-lt"/>
              </a:rPr>
              <a:t> = </a:t>
            </a:r>
            <a:r>
              <a:rPr lang="es-ES" dirty="0" err="1">
                <a:latin typeface="+mj-lt"/>
              </a:rPr>
              <a:t>object</a:t>
            </a:r>
            <a:r>
              <a:rPr lang="es-ES" dirty="0">
                <a:latin typeface="+mj-lt"/>
              </a:rPr>
              <a:t>(</a:t>
            </a:r>
            <a:r>
              <a:rPr lang="es-ES" dirty="0" err="1">
                <a:latin typeface="+mj-lt"/>
              </a:rPr>
              <a:t>person</a:t>
            </a:r>
            <a:r>
              <a:rPr lang="es-ES" dirty="0">
                <a:latin typeface="+mj-lt"/>
              </a:rPr>
              <a:t>);</a:t>
            </a:r>
          </a:p>
          <a:p>
            <a:r>
              <a:rPr lang="es-ES" dirty="0">
                <a:latin typeface="+mj-lt"/>
              </a:rPr>
              <a:t>yetAnotherPerson.name 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'Linda'</a:t>
            </a:r>
            <a:r>
              <a:rPr lang="es-ES" dirty="0">
                <a:latin typeface="+mj-lt"/>
              </a:rPr>
              <a:t>;</a:t>
            </a:r>
          </a:p>
          <a:p>
            <a:r>
              <a:rPr lang="es-ES" dirty="0" err="1">
                <a:latin typeface="+mj-lt"/>
              </a:rPr>
              <a:t>yetAnotherPerson.friends.push</a:t>
            </a:r>
            <a:r>
              <a:rPr lang="es-ES" dirty="0">
                <a:latin typeface="+mj-lt"/>
              </a:rPr>
              <a:t>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'Barbie'</a:t>
            </a:r>
            <a:r>
              <a:rPr lang="es-ES" dirty="0">
                <a:latin typeface="+mj-lt"/>
              </a:rPr>
              <a:t>);</a:t>
            </a:r>
          </a:p>
          <a:p>
            <a:r>
              <a:rPr lang="es-ES" dirty="0">
                <a:latin typeface="+mj-lt"/>
              </a:rPr>
              <a:t>console.log(</a:t>
            </a:r>
            <a:r>
              <a:rPr lang="es-ES" dirty="0" err="1">
                <a:latin typeface="+mj-lt"/>
              </a:rPr>
              <a:t>person.friends</a:t>
            </a:r>
            <a:r>
              <a:rPr lang="es-ES" dirty="0">
                <a:latin typeface="+mj-lt"/>
              </a:rPr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Shelby,Court,Van,Rob,Barbie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92750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2224730"/>
          </a:xfrm>
        </p:spPr>
        <p:txBody>
          <a:bodyPr/>
          <a:lstStyle/>
          <a:p>
            <a:r>
              <a:rPr lang="es-ES" dirty="0" smtClean="0"/>
              <a:t>La función </a:t>
            </a:r>
            <a:r>
              <a:rPr lang="es-ES" i="1" dirty="0" err="1" smtClean="0"/>
              <a:t>Object.Create</a:t>
            </a:r>
            <a:r>
              <a:rPr lang="es-ES" i="1" dirty="0" smtClean="0"/>
              <a:t>() </a:t>
            </a:r>
            <a:r>
              <a:rPr lang="es-ES" dirty="0" smtClean="0"/>
              <a:t>acepta un segundo argumento usando el formato de </a:t>
            </a:r>
            <a:r>
              <a:rPr lang="es-ES" i="1" dirty="0" err="1" smtClean="0"/>
              <a:t>Object.defineProperties</a:t>
            </a:r>
            <a:r>
              <a:rPr lang="es-ES" i="1" dirty="0" smtClean="0"/>
              <a:t>()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Esto nos permite crear propiedades de instancia específicas</a:t>
            </a:r>
            <a:r>
              <a:rPr lang="es-ES" i="1" dirty="0" smtClean="0"/>
              <a:t>.</a:t>
            </a:r>
          </a:p>
          <a:p>
            <a:r>
              <a:rPr lang="es-ES" dirty="0" smtClean="0"/>
              <a:t>Recordad que las propiedades que contienen valores de referencias comparten esos valores.</a:t>
            </a:r>
          </a:p>
          <a:p>
            <a:pPr marL="457200" lvl="1" indent="0">
              <a:buNone/>
            </a:pPr>
            <a:endParaRPr lang="es-ES" dirty="0" smtClean="0"/>
          </a:p>
          <a:p>
            <a:endParaRPr lang="es-ES" sz="2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Prototypal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511071" y="4100031"/>
            <a:ext cx="44069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person</a:t>
            </a:r>
            <a:r>
              <a:rPr lang="es-ES" dirty="0">
                <a:latin typeface="+mj-lt"/>
              </a:rPr>
              <a:t> = {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name</a:t>
            </a:r>
            <a:r>
              <a:rPr lang="es-ES" dirty="0">
                <a:latin typeface="+mj-lt"/>
              </a:rPr>
              <a:t>: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'Nicholas'</a:t>
            </a:r>
            <a:r>
              <a:rPr lang="es-ES" dirty="0">
                <a:latin typeface="+mj-lt"/>
              </a:rPr>
              <a:t>,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friends</a:t>
            </a:r>
            <a:r>
              <a:rPr lang="es-ES" dirty="0">
                <a:latin typeface="+mj-lt"/>
              </a:rPr>
              <a:t>: [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Shelby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', 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Court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', 'Van'</a:t>
            </a:r>
            <a:r>
              <a:rPr lang="es-ES" dirty="0">
                <a:latin typeface="+mj-lt"/>
              </a:rPr>
              <a:t>]</a:t>
            </a:r>
          </a:p>
          <a:p>
            <a:r>
              <a:rPr lang="es-ES" dirty="0" smtClean="0">
                <a:latin typeface="+mj-lt"/>
              </a:rPr>
              <a:t>};</a:t>
            </a:r>
          </a:p>
          <a:p>
            <a:endParaRPr lang="es-ES" dirty="0">
              <a:latin typeface="+mj-lt"/>
            </a:endParaRPr>
          </a:p>
          <a:p>
            <a:endParaRPr lang="es-E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00368" y="4100031"/>
            <a:ext cx="64105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</a:t>
            </a:r>
            <a:r>
              <a:rPr lang="es-ES" dirty="0" err="1" smtClean="0">
                <a:latin typeface="+mj-lt"/>
              </a:rPr>
              <a:t>anotherPerson</a:t>
            </a:r>
            <a:r>
              <a:rPr lang="es-ES" dirty="0" smtClean="0">
                <a:latin typeface="+mj-lt"/>
              </a:rPr>
              <a:t>= </a:t>
            </a:r>
            <a:r>
              <a:rPr lang="es-ES" dirty="0" err="1" smtClean="0">
                <a:latin typeface="+mj-lt"/>
              </a:rPr>
              <a:t>Object.create</a:t>
            </a:r>
            <a:r>
              <a:rPr lang="es-ES" dirty="0" smtClean="0">
                <a:latin typeface="+mj-lt"/>
              </a:rPr>
              <a:t>(</a:t>
            </a:r>
            <a:r>
              <a:rPr lang="es-ES" dirty="0" err="1" smtClean="0">
                <a:latin typeface="+mj-lt"/>
              </a:rPr>
              <a:t>person</a:t>
            </a:r>
            <a:r>
              <a:rPr lang="es-ES" dirty="0" smtClean="0">
                <a:latin typeface="+mj-lt"/>
              </a:rPr>
              <a:t>, {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name</a:t>
            </a:r>
            <a:r>
              <a:rPr lang="es-ES" dirty="0" smtClean="0">
                <a:latin typeface="+mj-lt"/>
              </a:rPr>
              <a:t>: {</a:t>
            </a:r>
          </a:p>
          <a:p>
            <a:r>
              <a:rPr lang="es-ES" dirty="0">
                <a:latin typeface="+mj-lt"/>
              </a:rPr>
              <a:t> </a:t>
            </a:r>
            <a:r>
              <a:rPr lang="es-ES" dirty="0" smtClean="0">
                <a:latin typeface="+mj-lt"/>
              </a:rPr>
              <a:t>       </a:t>
            </a:r>
            <a:r>
              <a:rPr lang="es-ES" dirty="0" err="1" smtClean="0">
                <a:latin typeface="+mj-lt"/>
              </a:rPr>
              <a:t>value</a:t>
            </a:r>
            <a:r>
              <a:rPr lang="es-ES" dirty="0" smtClean="0">
                <a:latin typeface="+mj-lt"/>
              </a:rPr>
              <a:t>: 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'Linda‘</a:t>
            </a:r>
          </a:p>
          <a:p>
            <a:r>
              <a:rPr lang="es-ES" dirty="0">
                <a:solidFill>
                  <a:srgbClr val="C00000"/>
                </a:solidFill>
                <a:latin typeface="+mj-lt"/>
              </a:rPr>
              <a:t> 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   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latin typeface="+mj-lt"/>
              </a:rPr>
              <a:t>});</a:t>
            </a:r>
            <a:endParaRPr lang="es-ES" dirty="0">
              <a:latin typeface="+mj-lt"/>
            </a:endParaRPr>
          </a:p>
          <a:p>
            <a:r>
              <a:rPr lang="es-ES" dirty="0" smtClean="0">
                <a:latin typeface="+mj-lt"/>
              </a:rPr>
              <a:t>console.log(anotherPerson.name);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//Linda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05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312265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Otro patrón popularizado por </a:t>
            </a:r>
            <a:r>
              <a:rPr lang="es-ES" dirty="0" err="1" smtClean="0"/>
              <a:t>Crockford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idea es similar a los patrones de </a:t>
            </a:r>
            <a:r>
              <a:rPr lang="es-ES" dirty="0" err="1" smtClean="0"/>
              <a:t>Parasitic</a:t>
            </a:r>
            <a:r>
              <a:rPr lang="es-ES" dirty="0" smtClean="0"/>
              <a:t> Constructor y Factory </a:t>
            </a:r>
            <a:r>
              <a:rPr lang="es-ES" dirty="0" err="1" smtClean="0"/>
              <a:t>Pattern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crea una función que haga la herencia, aumente el objeto y retorne el objeto.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Parasitic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619382" y="3201806"/>
            <a:ext cx="470226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createAnother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(original){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clone =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Object.create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(original);</a:t>
            </a:r>
          </a:p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clone.sayHi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</a:p>
          <a:p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console.log(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'hi'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);   </a:t>
            </a:r>
            <a:endParaRPr lang="es-ES" sz="2400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subType.prototype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= prototype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endParaRPr lang="es-ES" sz="20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89820" y="3955859"/>
            <a:ext cx="5178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//No hay reutilización de las funciones</a:t>
            </a:r>
            <a:endParaRPr lang="es-ES" sz="2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77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312265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Este patrón usa </a:t>
            </a:r>
            <a:r>
              <a:rPr lang="es-ES" i="1" dirty="0" smtClean="0"/>
              <a:t>Robo de Constructor </a:t>
            </a:r>
            <a:r>
              <a:rPr lang="es-ES" dirty="0" smtClean="0"/>
              <a:t>para heredar las propiedades pero usa un híbrido del patrón </a:t>
            </a:r>
            <a:r>
              <a:rPr lang="es-ES" i="1" dirty="0" smtClean="0"/>
              <a:t>Prototype </a:t>
            </a:r>
            <a:r>
              <a:rPr lang="es-ES" i="1" dirty="0" err="1" smtClean="0"/>
              <a:t>Chaining</a:t>
            </a:r>
            <a:r>
              <a:rPr lang="es-ES" i="1" dirty="0" smtClean="0"/>
              <a:t> </a:t>
            </a:r>
            <a:r>
              <a:rPr lang="es-ES" dirty="0" smtClean="0"/>
              <a:t>para heredar los métodos.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idea es que en vez de instanciar un tipo padre para el </a:t>
            </a:r>
            <a:r>
              <a:rPr lang="es-ES" i="1" dirty="0" smtClean="0"/>
              <a:t>prototype</a:t>
            </a:r>
            <a:r>
              <a:rPr lang="es-ES" dirty="0" smtClean="0"/>
              <a:t> del tipo hijo, copiemos el prototype del tipo padre.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ello usamos la función </a:t>
            </a:r>
            <a:r>
              <a:rPr lang="es-ES" i="1" dirty="0" err="1" smtClean="0"/>
              <a:t>object</a:t>
            </a:r>
            <a:r>
              <a:rPr lang="es-ES" dirty="0" smtClean="0"/>
              <a:t> (introducida al hablar de </a:t>
            </a:r>
            <a:r>
              <a:rPr lang="es-ES" i="1" dirty="0" smtClean="0"/>
              <a:t>Prototype </a:t>
            </a:r>
            <a:r>
              <a:rPr lang="es-ES" i="1" dirty="0" err="1" smtClean="0"/>
              <a:t>Inheritance</a:t>
            </a:r>
            <a:r>
              <a:rPr lang="es-ES" dirty="0" smtClean="0"/>
              <a:t>) o la función </a:t>
            </a:r>
            <a:r>
              <a:rPr lang="es-ES" i="1" dirty="0" err="1" smtClean="0"/>
              <a:t>Object.create</a:t>
            </a:r>
            <a:r>
              <a:rPr lang="es-ES" dirty="0" smtClean="0"/>
              <a:t>().</a:t>
            </a:r>
            <a:endParaRPr lang="es-ES" sz="2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46573" y="270933"/>
            <a:ext cx="5174583" cy="572031"/>
          </a:xfrm>
        </p:spPr>
        <p:txBody>
          <a:bodyPr/>
          <a:lstStyle/>
          <a:p>
            <a:r>
              <a:rPr lang="es-ES" dirty="0" err="1" smtClean="0"/>
              <a:t>Parasitic</a:t>
            </a:r>
            <a:r>
              <a:rPr lang="es-ES" dirty="0" smtClean="0"/>
              <a:t> </a:t>
            </a:r>
            <a:r>
              <a:rPr lang="es-ES" dirty="0" err="1" smtClean="0"/>
              <a:t>Combination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71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6616" y="270933"/>
            <a:ext cx="5034540" cy="572031"/>
          </a:xfrm>
        </p:spPr>
        <p:txBody>
          <a:bodyPr/>
          <a:lstStyle/>
          <a:p>
            <a:r>
              <a:rPr lang="es-ES" dirty="0" err="1" smtClean="0"/>
              <a:t>Parasitic</a:t>
            </a:r>
            <a:r>
              <a:rPr lang="es-ES" dirty="0" smtClean="0"/>
              <a:t> </a:t>
            </a:r>
            <a:r>
              <a:rPr lang="es-ES" dirty="0" err="1" smtClean="0"/>
              <a:t>Combination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773970" y="2091896"/>
            <a:ext cx="9388300" cy="3106180"/>
          </a:xfrm>
        </p:spPr>
        <p:txBody>
          <a:bodyPr anchor="t"/>
          <a:lstStyle/>
          <a:p>
            <a:pPr marL="0" indent="0">
              <a:buNone/>
            </a:pP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 err="1"/>
              <a:t>inheritPrototype</a:t>
            </a:r>
            <a:r>
              <a:rPr lang="es-ES" sz="3200" dirty="0"/>
              <a:t>(</a:t>
            </a:r>
            <a:r>
              <a:rPr lang="es-ES" sz="3200" dirty="0" err="1"/>
              <a:t>subType</a:t>
            </a:r>
            <a:r>
              <a:rPr lang="es-ES" sz="3200" dirty="0"/>
              <a:t>, </a:t>
            </a:r>
            <a:r>
              <a:rPr lang="es-ES" sz="3200" dirty="0" err="1"/>
              <a:t>superType</a:t>
            </a:r>
            <a:r>
              <a:rPr lang="es-ES" sz="3200" dirty="0"/>
              <a:t>){</a:t>
            </a:r>
          </a:p>
          <a:p>
            <a:pPr marL="0" indent="0">
              <a:buNone/>
            </a:pPr>
            <a:r>
              <a:rPr lang="es-ES" sz="3200" dirty="0"/>
              <a:t>    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3200" dirty="0"/>
              <a:t> prototype = </a:t>
            </a:r>
            <a:r>
              <a:rPr lang="es-ES" sz="3200" dirty="0" err="1"/>
              <a:t>Object.create</a:t>
            </a:r>
            <a:r>
              <a:rPr lang="es-ES" sz="3200" dirty="0"/>
              <a:t>(</a:t>
            </a:r>
            <a:r>
              <a:rPr lang="es-ES" sz="3200" dirty="0" err="1"/>
              <a:t>superType.prototype</a:t>
            </a:r>
            <a:r>
              <a:rPr lang="es-ES" sz="3200" dirty="0"/>
              <a:t>);</a:t>
            </a:r>
          </a:p>
          <a:p>
            <a:pPr marL="0" indent="0">
              <a:buNone/>
            </a:pPr>
            <a:r>
              <a:rPr lang="es-ES" sz="3200" dirty="0"/>
              <a:t>    </a:t>
            </a:r>
            <a:r>
              <a:rPr lang="es-ES" sz="3200" dirty="0" err="1"/>
              <a:t>prototype.constructor</a:t>
            </a:r>
            <a:r>
              <a:rPr lang="es-ES" sz="3200" dirty="0"/>
              <a:t> = </a:t>
            </a:r>
            <a:r>
              <a:rPr lang="es-ES" sz="3200" dirty="0" err="1"/>
              <a:t>subType</a:t>
            </a:r>
            <a:r>
              <a:rPr lang="es-ES" sz="3200" dirty="0"/>
              <a:t>;   </a:t>
            </a:r>
          </a:p>
          <a:p>
            <a:pPr marL="0" indent="0">
              <a:buNone/>
            </a:pPr>
            <a:r>
              <a:rPr lang="es-ES" sz="3200" dirty="0"/>
              <a:t>    </a:t>
            </a:r>
            <a:r>
              <a:rPr lang="es-ES" sz="3200" dirty="0" err="1"/>
              <a:t>subType.prototype</a:t>
            </a:r>
            <a:r>
              <a:rPr lang="es-ES" sz="3200" dirty="0"/>
              <a:t> = prototype</a:t>
            </a:r>
            <a:r>
              <a:rPr lang="es-ES" sz="3200" dirty="0" smtClean="0"/>
              <a:t>;</a:t>
            </a:r>
          </a:p>
          <a:p>
            <a:pPr marL="0" indent="0">
              <a:buNone/>
            </a:pPr>
            <a:r>
              <a:rPr lang="es-ES" sz="3200" dirty="0" smtClean="0"/>
              <a:t>}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54400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63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601876"/>
          </a:xfrm>
        </p:spPr>
        <p:txBody>
          <a:bodyPr/>
          <a:lstStyle/>
          <a:p>
            <a:r>
              <a:rPr lang="es-ES" dirty="0" smtClean="0"/>
              <a:t>Este es el patrón optimo de herencia para tipos de referencia.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997146" y="270933"/>
            <a:ext cx="5224010" cy="572031"/>
          </a:xfrm>
        </p:spPr>
        <p:txBody>
          <a:bodyPr/>
          <a:lstStyle/>
          <a:p>
            <a:r>
              <a:rPr lang="es-ES" dirty="0" err="1" smtClean="0"/>
              <a:t>Parasitic</a:t>
            </a:r>
            <a:r>
              <a:rPr lang="es-ES" dirty="0" smtClean="0"/>
              <a:t> </a:t>
            </a:r>
            <a:r>
              <a:rPr lang="es-ES" dirty="0" err="1" smtClean="0"/>
              <a:t>Combination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403732" y="2408085"/>
            <a:ext cx="482737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err="1" smtClean="0">
                <a:latin typeface="+mj-lt"/>
              </a:rPr>
              <a:t>SuperType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latin typeface="+mj-lt"/>
              </a:rPr>
              <a:t>name</a:t>
            </a:r>
            <a:r>
              <a:rPr lang="es-ES" sz="1600" dirty="0" smtClean="0">
                <a:latin typeface="+mj-lt"/>
              </a:rPr>
              <a:t>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.name = </a:t>
            </a:r>
            <a:r>
              <a:rPr lang="es-ES" sz="1600" dirty="0" err="1" smtClean="0">
                <a:solidFill>
                  <a:srgbClr val="323330"/>
                </a:solidFill>
                <a:latin typeface="+mj-lt"/>
              </a:rPr>
              <a:t>name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;</a:t>
            </a:r>
            <a:endParaRPr lang="es-ES" sz="1600" dirty="0">
              <a:solidFill>
                <a:srgbClr val="323330"/>
              </a:solidFill>
              <a:latin typeface="+mj-lt"/>
            </a:endParaRPr>
          </a:p>
          <a:p>
            <a:r>
              <a:rPr lang="es-ES" sz="1600" dirty="0" smtClean="0">
                <a:latin typeface="+mj-lt"/>
              </a:rPr>
              <a:t>   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.colors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>
                <a:latin typeface="+mj-lt"/>
              </a:rPr>
              <a:t>[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'red'</a:t>
            </a:r>
            <a:r>
              <a:rPr lang="es-ES" sz="1600" dirty="0">
                <a:latin typeface="+mj-lt"/>
              </a:rPr>
              <a:t>, 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s-ES" sz="1600" dirty="0">
                <a:latin typeface="+mj-lt"/>
              </a:rPr>
              <a:t>, 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 err="1">
                <a:solidFill>
                  <a:srgbClr val="C00000"/>
                </a:solidFill>
                <a:latin typeface="+mj-lt"/>
              </a:rPr>
              <a:t>green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>
                <a:latin typeface="+mj-lt"/>
              </a:rPr>
              <a:t>];</a:t>
            </a:r>
          </a:p>
          <a:p>
            <a:r>
              <a:rPr lang="es-ES" sz="1600" dirty="0" smtClean="0">
                <a:latin typeface="+mj-lt"/>
              </a:rPr>
              <a:t>}</a:t>
            </a:r>
          </a:p>
          <a:p>
            <a:r>
              <a:rPr lang="es-ES" sz="1600" dirty="0" err="1" smtClean="0">
                <a:latin typeface="+mj-lt"/>
              </a:rPr>
              <a:t>SuperType.prototype.sayName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()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console.log(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.name);</a:t>
            </a:r>
          </a:p>
          <a:p>
            <a:r>
              <a:rPr lang="es-ES" sz="1600" dirty="0">
                <a:latin typeface="+mj-lt"/>
              </a:rPr>
              <a:t>}</a:t>
            </a:r>
          </a:p>
          <a:p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err="1" smtClean="0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latin typeface="+mj-lt"/>
              </a:rPr>
              <a:t>name</a:t>
            </a:r>
            <a:r>
              <a:rPr lang="es-ES" sz="1600" dirty="0" smtClean="0">
                <a:latin typeface="+mj-lt"/>
              </a:rPr>
              <a:t>, </a:t>
            </a:r>
            <a:r>
              <a:rPr lang="es-ES" sz="1600" dirty="0" err="1" smtClean="0">
                <a:latin typeface="+mj-lt"/>
              </a:rPr>
              <a:t>age</a:t>
            </a:r>
            <a:r>
              <a:rPr lang="es-ES" sz="1600" dirty="0" smtClean="0">
                <a:latin typeface="+mj-lt"/>
              </a:rPr>
              <a:t>) {</a:t>
            </a:r>
          </a:p>
          <a:p>
            <a:r>
              <a:rPr lang="es-ES" sz="1600" dirty="0" smtClean="0">
                <a:latin typeface="+mj-lt"/>
              </a:rPr>
              <a:t>    </a:t>
            </a:r>
            <a:r>
              <a:rPr lang="es-ES" sz="1600" dirty="0" err="1" smtClean="0">
                <a:latin typeface="+mj-lt"/>
              </a:rPr>
              <a:t>SuperType.apply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, </a:t>
            </a:r>
            <a:r>
              <a:rPr lang="es-ES" sz="1600" dirty="0" err="1" smtClean="0">
                <a:latin typeface="+mj-lt"/>
              </a:rPr>
              <a:t>arguments</a:t>
            </a:r>
            <a:r>
              <a:rPr lang="es-ES" sz="1600" dirty="0" smtClean="0">
                <a:latin typeface="+mj-lt"/>
              </a:rPr>
              <a:t>);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.age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latin typeface="+mj-lt"/>
              </a:rPr>
              <a:t>age</a:t>
            </a:r>
            <a:r>
              <a:rPr lang="es-ES" sz="1600" dirty="0" smtClean="0">
                <a:latin typeface="+mj-lt"/>
              </a:rPr>
              <a:t>;</a:t>
            </a:r>
            <a:endParaRPr lang="es-ES" sz="1600" dirty="0">
              <a:latin typeface="+mj-lt"/>
            </a:endParaRPr>
          </a:p>
          <a:p>
            <a:r>
              <a:rPr lang="es-ES" sz="1600" dirty="0" smtClean="0">
                <a:latin typeface="+mj-lt"/>
              </a:rPr>
              <a:t>}</a:t>
            </a:r>
          </a:p>
          <a:p>
            <a:r>
              <a:rPr lang="es-ES" sz="1600" dirty="0" err="1" smtClean="0">
                <a:latin typeface="+mj-lt"/>
              </a:rPr>
              <a:t>inheritPrototype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, </a:t>
            </a:r>
            <a:r>
              <a:rPr lang="es-ES" sz="1600" dirty="0" err="1" smtClean="0">
                <a:latin typeface="+mj-lt"/>
              </a:rPr>
              <a:t>SuperType</a:t>
            </a:r>
            <a:r>
              <a:rPr lang="es-ES" sz="1600" dirty="0" smtClean="0">
                <a:latin typeface="+mj-lt"/>
              </a:rPr>
              <a:t>);</a:t>
            </a:r>
          </a:p>
          <a:p>
            <a:r>
              <a:rPr lang="es-ES" sz="1600" dirty="0" err="1" smtClean="0">
                <a:latin typeface="+mj-lt"/>
              </a:rPr>
              <a:t>SubType.prototype.sayAge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()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console.log(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.age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 smtClean="0">
                <a:latin typeface="+mj-lt"/>
              </a:rPr>
              <a:t>}</a:t>
            </a:r>
            <a:endParaRPr lang="es-ES" sz="16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79458" y="2408085"/>
            <a:ext cx="56416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600" dirty="0">
                <a:latin typeface="+mj-lt"/>
              </a:rPr>
              <a:t> instance1 = 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1600" dirty="0">
                <a:latin typeface="+mj-lt"/>
              </a:rPr>
              <a:t> </a:t>
            </a:r>
            <a:r>
              <a:rPr lang="es-ES" sz="1600" dirty="0" err="1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smtClean="0">
                <a:solidFill>
                  <a:srgbClr val="C00000"/>
                </a:solidFill>
                <a:latin typeface="+mj-lt"/>
              </a:rPr>
              <a:t>'John'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, 29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>
                <a:latin typeface="+mj-lt"/>
              </a:rPr>
              <a:t>instance1.colors.push(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 err="1">
                <a:solidFill>
                  <a:srgbClr val="C00000"/>
                </a:solidFill>
                <a:latin typeface="+mj-lt"/>
              </a:rPr>
              <a:t>black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>
                <a:latin typeface="+mj-lt"/>
              </a:rPr>
              <a:t>);</a:t>
            </a:r>
          </a:p>
          <a:p>
            <a:r>
              <a:rPr lang="es-ES" sz="1600" dirty="0">
                <a:latin typeface="+mj-lt"/>
              </a:rPr>
              <a:t>console.log(instance1.colors); </a:t>
            </a:r>
            <a:r>
              <a:rPr lang="es-ES" sz="1600" dirty="0" smtClean="0">
                <a:latin typeface="+mj-lt"/>
              </a:rPr>
              <a:t>   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sz="16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red,blue,green,black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‘</a:t>
            </a:r>
          </a:p>
          <a:p>
            <a:r>
              <a:rPr lang="es-ES" sz="1600" dirty="0">
                <a:solidFill>
                  <a:srgbClr val="323330"/>
                </a:solidFill>
                <a:latin typeface="+mj-lt"/>
              </a:rPr>
              <a:t>instance1.sayName();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//John;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>
                <a:solidFill>
                  <a:srgbClr val="323330"/>
                </a:solidFill>
                <a:latin typeface="+mj-lt"/>
              </a:rPr>
              <a:t>instance1.sayAge(); </a:t>
            </a:r>
            <a:r>
              <a:rPr lang="es-ES" sz="16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//29</a:t>
            </a:r>
          </a:p>
          <a:p>
            <a:endParaRPr lang="es-ES" sz="1600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600" dirty="0">
                <a:latin typeface="+mj-lt"/>
              </a:rPr>
              <a:t> instance2 = 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1600" dirty="0">
                <a:latin typeface="+mj-lt"/>
              </a:rPr>
              <a:t> </a:t>
            </a:r>
            <a:r>
              <a:rPr lang="es-ES" sz="1600" dirty="0" err="1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smtClean="0">
                <a:solidFill>
                  <a:srgbClr val="C00000"/>
                </a:solidFill>
                <a:latin typeface="+mj-lt"/>
              </a:rPr>
              <a:t>'Stuart'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, 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15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>
                <a:latin typeface="+mj-lt"/>
              </a:rPr>
              <a:t>console.log(instance2.colors); </a:t>
            </a:r>
            <a:r>
              <a:rPr lang="es-ES" sz="1600" dirty="0" smtClean="0">
                <a:latin typeface="+mj-lt"/>
              </a:rPr>
              <a:t>   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sz="16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‘</a:t>
            </a:r>
          </a:p>
          <a:p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instance2.sayName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//Stuart;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instance2.sayAge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//15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695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Bibliografía</a:t>
            </a:r>
            <a:br>
              <a:rPr lang="es-ES" dirty="0" smtClean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198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Bibliografía</a:t>
            </a:r>
            <a:br>
              <a:rPr lang="es-ES" dirty="0" smtClean="0"/>
            </a:br>
            <a:endParaRPr lang="es-E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400" dirty="0" smtClean="0"/>
              <a:t>ZAKAS, Nicholas C. </a:t>
            </a:r>
            <a:r>
              <a:rPr lang="es-ES" sz="2400" i="1" dirty="0" smtClean="0"/>
              <a:t>Professional JavaScript </a:t>
            </a:r>
            <a:r>
              <a:rPr lang="es-ES" sz="2400" i="1" dirty="0" err="1" smtClean="0"/>
              <a:t>for</a:t>
            </a:r>
            <a:r>
              <a:rPr lang="es-ES" sz="2400" i="1" dirty="0" smtClean="0"/>
              <a:t> Web </a:t>
            </a:r>
            <a:r>
              <a:rPr lang="es-ES" sz="2400" i="1" dirty="0" err="1" smtClean="0"/>
              <a:t>Developers</a:t>
            </a:r>
            <a:r>
              <a:rPr lang="es-ES" sz="2400" dirty="0" smtClean="0"/>
              <a:t>; 3ª ed. </a:t>
            </a:r>
            <a:r>
              <a:rPr lang="es-ES" sz="2400" dirty="0" err="1" smtClean="0"/>
              <a:t>Indianapolis</a:t>
            </a:r>
            <a:r>
              <a:rPr lang="es-ES" sz="2400" dirty="0" smtClean="0"/>
              <a:t>: John </a:t>
            </a:r>
            <a:r>
              <a:rPr lang="es-ES" sz="2400" dirty="0" err="1" smtClean="0"/>
              <a:t>Wiley</a:t>
            </a:r>
            <a:r>
              <a:rPr lang="es-ES" sz="2400" dirty="0" smtClean="0"/>
              <a:t> &amp; </a:t>
            </a:r>
            <a:r>
              <a:rPr lang="es-ES" sz="2400" dirty="0" err="1" smtClean="0"/>
              <a:t>Sons</a:t>
            </a:r>
            <a:r>
              <a:rPr lang="es-ES" sz="2400" dirty="0" smtClean="0"/>
              <a:t>, </a:t>
            </a:r>
            <a:r>
              <a:rPr lang="es-ES" sz="2400" dirty="0" err="1" smtClean="0"/>
              <a:t>Inc</a:t>
            </a:r>
            <a:r>
              <a:rPr lang="es-ES" sz="2400" dirty="0" smtClean="0"/>
              <a:t>, 2012. </a:t>
            </a:r>
            <a:r>
              <a:rPr lang="es-ES" sz="2400" dirty="0"/>
              <a:t>964p. ISBN: </a:t>
            </a:r>
            <a:r>
              <a:rPr lang="es-ES" sz="2400" dirty="0" smtClean="0"/>
              <a:t>978-1-118-02669-4</a:t>
            </a:r>
          </a:p>
          <a:p>
            <a:pPr marL="0" indent="0">
              <a:buNone/>
            </a:pPr>
            <a:r>
              <a:rPr lang="es-ES" sz="2400" dirty="0"/>
              <a:t>ZAKAS, Nicholas C. </a:t>
            </a:r>
            <a:r>
              <a:rPr lang="es-ES" sz="2400" i="1" dirty="0" err="1" smtClean="0"/>
              <a:t>Object-Oriented</a:t>
            </a:r>
            <a:r>
              <a:rPr lang="es-ES" sz="2400" i="1" dirty="0" smtClean="0"/>
              <a:t> JavaScript</a:t>
            </a:r>
            <a:r>
              <a:rPr lang="es-ES" sz="2400" dirty="0" smtClean="0"/>
              <a:t>; 1ª </a:t>
            </a:r>
            <a:r>
              <a:rPr lang="es-ES" sz="2400" dirty="0"/>
              <a:t>ed. </a:t>
            </a:r>
            <a:r>
              <a:rPr lang="es-ES" sz="2400" dirty="0" smtClean="0"/>
              <a:t>San Francisco: No </a:t>
            </a:r>
            <a:r>
              <a:rPr lang="es-ES" sz="2400" dirty="0" err="1" smtClean="0"/>
              <a:t>Starch</a:t>
            </a:r>
            <a:r>
              <a:rPr lang="es-ES" sz="2400" dirty="0" smtClean="0"/>
              <a:t> </a:t>
            </a:r>
            <a:r>
              <a:rPr lang="es-ES" sz="2400" dirty="0" err="1" smtClean="0"/>
              <a:t>Press</a:t>
            </a:r>
            <a:r>
              <a:rPr lang="es-ES" sz="2400" dirty="0" smtClean="0"/>
              <a:t>, 2014. 122p</a:t>
            </a:r>
            <a:r>
              <a:rPr lang="es-ES" sz="2400" dirty="0"/>
              <a:t>. ISBN-10: </a:t>
            </a:r>
            <a:r>
              <a:rPr lang="es-ES" sz="2400" dirty="0" smtClean="0"/>
              <a:t>1-59327-540-4</a:t>
            </a:r>
          </a:p>
          <a:p>
            <a:pPr marL="0" indent="0">
              <a:buNone/>
            </a:pPr>
            <a:r>
              <a:rPr lang="es-ES" sz="2400" dirty="0"/>
              <a:t>ZAKAS, Nicholas C. </a:t>
            </a:r>
            <a:r>
              <a:rPr lang="es-ES" sz="2400" i="1" dirty="0" smtClean="0"/>
              <a:t>High Performance </a:t>
            </a:r>
            <a:r>
              <a:rPr lang="es-ES" sz="2400" i="1" dirty="0"/>
              <a:t>JavaScript</a:t>
            </a:r>
            <a:r>
              <a:rPr lang="es-ES" sz="2400" dirty="0"/>
              <a:t>; 1ª ed. </a:t>
            </a:r>
            <a:r>
              <a:rPr lang="es-ES" sz="2400" dirty="0" smtClean="0"/>
              <a:t>USA: </a:t>
            </a:r>
            <a:r>
              <a:rPr lang="es-ES" sz="2400" dirty="0" err="1" smtClean="0"/>
              <a:t>O’Reilly</a:t>
            </a:r>
            <a:r>
              <a:rPr lang="es-ES" sz="2400" dirty="0" smtClean="0"/>
              <a:t>, 2010. 232p</a:t>
            </a:r>
            <a:r>
              <a:rPr lang="es-ES" sz="2400" dirty="0"/>
              <a:t>. </a:t>
            </a:r>
            <a:r>
              <a:rPr lang="es-ES" sz="2400" dirty="0" smtClean="0"/>
              <a:t>ISBN: 978-0-596-80279-0</a:t>
            </a:r>
          </a:p>
          <a:p>
            <a:pPr marL="0" indent="0">
              <a:buNone/>
            </a:pPr>
            <a:r>
              <a:rPr lang="es-ES" sz="2400" dirty="0" smtClean="0"/>
              <a:t>STEFANOV, </a:t>
            </a:r>
            <a:r>
              <a:rPr lang="es-ES" sz="2400" dirty="0" err="1" smtClean="0"/>
              <a:t>Stoyan</a:t>
            </a:r>
            <a:r>
              <a:rPr lang="es-ES" sz="2400" dirty="0" smtClean="0"/>
              <a:t>. </a:t>
            </a:r>
            <a:r>
              <a:rPr lang="es-ES" sz="2400" i="1" dirty="0" smtClean="0"/>
              <a:t>JavaScript </a:t>
            </a:r>
            <a:r>
              <a:rPr lang="es-ES" sz="2400" i="1" dirty="0" err="1" smtClean="0"/>
              <a:t>Patterns</a:t>
            </a:r>
            <a:r>
              <a:rPr lang="es-ES" sz="2400" dirty="0" smtClean="0"/>
              <a:t>; </a:t>
            </a:r>
            <a:r>
              <a:rPr lang="es-ES" sz="2400" dirty="0"/>
              <a:t>1ª ed. USA: </a:t>
            </a:r>
            <a:r>
              <a:rPr lang="es-ES" sz="2400" dirty="0" err="1"/>
              <a:t>O’Reilly</a:t>
            </a:r>
            <a:r>
              <a:rPr lang="es-ES" sz="2400" dirty="0"/>
              <a:t>, 2010. </a:t>
            </a:r>
            <a:r>
              <a:rPr lang="es-ES" sz="2400" dirty="0" smtClean="0"/>
              <a:t>236p</a:t>
            </a:r>
            <a:r>
              <a:rPr lang="es-ES" sz="2400" dirty="0"/>
              <a:t>. ISBN: </a:t>
            </a:r>
            <a:r>
              <a:rPr lang="es-ES" sz="2400" dirty="0" smtClean="0"/>
              <a:t>978-0-596-80675-0</a:t>
            </a:r>
          </a:p>
          <a:p>
            <a:pPr marL="0" indent="0">
              <a:buNone/>
            </a:pPr>
            <a:r>
              <a:rPr lang="es-ES" sz="2400" dirty="0" smtClean="0"/>
              <a:t>FOGUS, Michael. </a:t>
            </a:r>
            <a:r>
              <a:rPr lang="es-ES" sz="2400" i="1" dirty="0" err="1" smtClean="0"/>
              <a:t>Functional</a:t>
            </a:r>
            <a:r>
              <a:rPr lang="es-ES" sz="2400" dirty="0" smtClean="0"/>
              <a:t> </a:t>
            </a:r>
            <a:r>
              <a:rPr lang="es-ES" sz="2400" i="1" dirty="0" smtClean="0"/>
              <a:t>JavaScript</a:t>
            </a:r>
            <a:r>
              <a:rPr lang="es-ES" sz="2400" dirty="0" smtClean="0"/>
              <a:t>; </a:t>
            </a:r>
            <a:r>
              <a:rPr lang="es-ES" sz="2400" dirty="0"/>
              <a:t>1ª ed. USA: </a:t>
            </a:r>
            <a:r>
              <a:rPr lang="es-ES" sz="2400" dirty="0" err="1"/>
              <a:t>O’Reilly</a:t>
            </a:r>
            <a:r>
              <a:rPr lang="es-ES" sz="2400" dirty="0"/>
              <a:t>, </a:t>
            </a:r>
            <a:r>
              <a:rPr lang="es-ES" sz="2400" dirty="0" smtClean="0"/>
              <a:t>2013. 260p</a:t>
            </a:r>
            <a:r>
              <a:rPr lang="es-ES" sz="2400" dirty="0"/>
              <a:t>. ISBN: </a:t>
            </a:r>
            <a:r>
              <a:rPr lang="es-ES" sz="2400" dirty="0" smtClean="0"/>
              <a:t>978-1-449-36072-6</a:t>
            </a:r>
          </a:p>
          <a:p>
            <a:pPr marL="0" indent="0">
              <a:buNone/>
            </a:pPr>
            <a:r>
              <a:rPr lang="es-ES" sz="2400" dirty="0"/>
              <a:t>ZAKAS, Nicholas C</a:t>
            </a:r>
            <a:r>
              <a:rPr lang="es-ES" sz="2400" dirty="0" smtClean="0"/>
              <a:t>. </a:t>
            </a:r>
            <a:r>
              <a:rPr lang="es-ES" sz="2400" i="1" dirty="0" err="1" smtClean="0"/>
              <a:t>Maintainable</a:t>
            </a:r>
            <a:r>
              <a:rPr lang="es-ES" sz="2400" dirty="0" smtClean="0"/>
              <a:t> </a:t>
            </a:r>
            <a:r>
              <a:rPr lang="es-ES" sz="2400" i="1" dirty="0"/>
              <a:t>JavaScript</a:t>
            </a:r>
            <a:r>
              <a:rPr lang="es-ES" sz="2400" dirty="0"/>
              <a:t>; 1ª ed. USA: </a:t>
            </a:r>
            <a:r>
              <a:rPr lang="es-ES" sz="2400" dirty="0" err="1"/>
              <a:t>O’Reilly</a:t>
            </a:r>
            <a:r>
              <a:rPr lang="es-ES" sz="2400" dirty="0"/>
              <a:t>, </a:t>
            </a:r>
            <a:r>
              <a:rPr lang="es-ES" sz="2400" dirty="0" smtClean="0"/>
              <a:t>2012. </a:t>
            </a:r>
            <a:r>
              <a:rPr lang="es-ES" sz="2400" smtClean="0"/>
              <a:t>240p</a:t>
            </a:r>
            <a:r>
              <a:rPr lang="es-ES" sz="2400" dirty="0"/>
              <a:t>. ISBN: 978-1-449-32768-2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769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es un lenguaje de script diseñado para  interactuar con páginas webs y formado por tres partes diferenciadas: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ECMAScript, definido en ECMA-262 que provee la funcionalidad central.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DOM, que provee métodos para trabajar con el contenido de las páginas web.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BOM, que provee métodos para interactuar con el navegador.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La mayoría de navegadores soportan ECMAScript 3.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para ECMAScript 5 está creciendo.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del DOM y el BOM es bastante variable.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soporta múltiples paradigmas de programación.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593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JavaScript en el HTML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437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148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/>
              <a:t>elemento </a:t>
            </a:r>
            <a:r>
              <a:rPr lang="es-ES" i="1" dirty="0"/>
              <a:t>&lt;</a:t>
            </a:r>
            <a:r>
              <a:rPr lang="es-ES" i="1" dirty="0" smtClean="0"/>
              <a:t>script&gt; </a:t>
            </a:r>
            <a:r>
              <a:rPr lang="es-ES" dirty="0" smtClean="0"/>
              <a:t>es el método principal para insertar JavaScript en un HTML.</a:t>
            </a:r>
          </a:p>
          <a:p>
            <a:r>
              <a:rPr lang="es-ES" dirty="0" smtClean="0"/>
              <a:t>Consta de 6 atributos:</a:t>
            </a: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async</a:t>
            </a:r>
            <a:r>
              <a:rPr lang="es-ES" dirty="0" smtClean="0">
                <a:solidFill>
                  <a:srgbClr val="323330"/>
                </a:solidFill>
              </a:rPr>
              <a:t>: no bloquea la carga de otros recursos. Sólo válido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charset</a:t>
            </a:r>
            <a:r>
              <a:rPr lang="es-ES" dirty="0" smtClean="0">
                <a:solidFill>
                  <a:srgbClr val="323330"/>
                </a:solidFill>
              </a:rPr>
              <a:t>: la mayoría de navegadores no lo tiene en cuenta.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defer</a:t>
            </a:r>
            <a:r>
              <a:rPr lang="es-ES" dirty="0" smtClean="0">
                <a:solidFill>
                  <a:srgbClr val="323330"/>
                </a:solidFill>
              </a:rPr>
              <a:t>: espera a que se cargue el documento. Sólo valido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>
                <a:solidFill>
                  <a:srgbClr val="323330"/>
                </a:solidFill>
              </a:rPr>
              <a:t>l</a:t>
            </a:r>
            <a:r>
              <a:rPr lang="es-ES" i="1" dirty="0" err="1" smtClean="0">
                <a:solidFill>
                  <a:srgbClr val="323330"/>
                </a:solidFill>
              </a:rPr>
              <a:t>anguage</a:t>
            </a:r>
            <a:r>
              <a:rPr lang="es-ES" dirty="0" smtClean="0">
                <a:solidFill>
                  <a:srgbClr val="323330"/>
                </a:solidFill>
              </a:rPr>
              <a:t>: obsoleto. No usar.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src</a:t>
            </a:r>
            <a:r>
              <a:rPr lang="es-ES" dirty="0" smtClean="0">
                <a:solidFill>
                  <a:srgbClr val="323330"/>
                </a:solidFill>
              </a:rPr>
              <a:t>: script externo a ejecutar.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: indica el MIME </a:t>
            </a:r>
            <a:r>
              <a:rPr lang="es-ES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. Si no aparece se asume </a:t>
            </a:r>
            <a:r>
              <a:rPr lang="es-ES" i="1" dirty="0" smtClean="0">
                <a:solidFill>
                  <a:srgbClr val="323330"/>
                </a:solidFill>
              </a:rPr>
              <a:t>“</a:t>
            </a:r>
            <a:r>
              <a:rPr lang="es-ES" i="1" dirty="0" err="1" smtClean="0">
                <a:solidFill>
                  <a:srgbClr val="323330"/>
                </a:solidFill>
              </a:rPr>
              <a:t>text</a:t>
            </a:r>
            <a:r>
              <a:rPr lang="es-ES" i="1" dirty="0" smtClean="0">
                <a:solidFill>
                  <a:srgbClr val="323330"/>
                </a:solidFill>
              </a:rPr>
              <a:t>/</a:t>
            </a:r>
            <a:r>
              <a:rPr lang="es-ES" i="1" dirty="0" err="1" smtClean="0">
                <a:solidFill>
                  <a:srgbClr val="323330"/>
                </a:solidFill>
              </a:rPr>
              <a:t>javascript</a:t>
            </a:r>
            <a:r>
              <a:rPr lang="es-ES" i="1" dirty="0" smtClean="0">
                <a:solidFill>
                  <a:srgbClr val="323330"/>
                </a:solidFill>
              </a:rPr>
              <a:t>”.</a:t>
            </a:r>
            <a:endParaRPr lang="es-ES" i="1" dirty="0">
              <a:solidFill>
                <a:srgbClr val="323330"/>
              </a:solidFill>
            </a:endParaRPr>
          </a:p>
          <a:p>
            <a:r>
              <a:rPr lang="es-ES" dirty="0" smtClean="0"/>
              <a:t>Se puede usar de dos modos diferentes: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Embebiendo JavaScript directamente 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Incluyendo JavaScript de un fichero externo.</a:t>
            </a:r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23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Ejemplo embebido: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>
                <a:solidFill>
                  <a:srgbClr val="323330"/>
                </a:solidFill>
              </a:rPr>
              <a:t>="</a:t>
            </a:r>
            <a:r>
              <a:rPr lang="es-ES" sz="1200" dirty="0" err="1" smtClean="0">
                <a:solidFill>
                  <a:srgbClr val="C00000"/>
                </a:solidFill>
              </a:rPr>
              <a:t>text</a:t>
            </a:r>
            <a:r>
              <a:rPr lang="es-ES" sz="1200" dirty="0" smtClean="0">
                <a:solidFill>
                  <a:srgbClr val="C00000"/>
                </a:solidFill>
              </a:rPr>
              <a:t>/</a:t>
            </a:r>
            <a:r>
              <a:rPr lang="es-ES" sz="1200" dirty="0" err="1" smtClean="0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323330"/>
                </a:solidFill>
              </a:rPr>
              <a:t>"&gt;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</a:t>
            </a:r>
            <a:r>
              <a:rPr lang="es-ES" sz="1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200" dirty="0">
                <a:solidFill>
                  <a:srgbClr val="323330"/>
                </a:solidFill>
              </a:rPr>
              <a:t>test(){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     console.log(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Hello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}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&lt;/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&gt;</a:t>
            </a:r>
          </a:p>
          <a:p>
            <a:r>
              <a:rPr lang="es-ES" dirty="0" smtClean="0"/>
              <a:t>Ejemplo carga externa: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s-ES" sz="1200" dirty="0" smtClean="0"/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/>
              <a:t> src="</a:t>
            </a:r>
            <a:r>
              <a:rPr lang="es-ES" sz="1200" dirty="0">
                <a:solidFill>
                  <a:srgbClr val="C00000"/>
                </a:solidFill>
              </a:rPr>
              <a:t>test.js</a:t>
            </a:r>
            <a:r>
              <a:rPr lang="es-ES" sz="1200" dirty="0"/>
              <a:t>"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/>
              <a:t>="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/>
              <a:t>"&gt;&lt;/script</a:t>
            </a:r>
            <a:r>
              <a:rPr lang="es-ES" sz="1200" dirty="0" smtClean="0"/>
              <a:t>&gt;</a:t>
            </a:r>
            <a:endParaRPr lang="es-ES" dirty="0" smtClean="0"/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permite incluir ficheros JavaScript fuera del dominio.</a:t>
            </a:r>
          </a:p>
          <a:p>
            <a:r>
              <a:rPr lang="es-ES" dirty="0" smtClean="0"/>
              <a:t>Los elementos </a:t>
            </a:r>
            <a:r>
              <a:rPr lang="es-ES" i="1" dirty="0" smtClean="0"/>
              <a:t>&lt;script&gt; </a:t>
            </a:r>
            <a:r>
              <a:rPr lang="es-ES" dirty="0" smtClean="0"/>
              <a:t>de una página son interpretados en orden de aparición siempre que no contengan los atributos </a:t>
            </a:r>
            <a:r>
              <a:rPr lang="es-ES" i="1" dirty="0" smtClean="0"/>
              <a:t>defer</a:t>
            </a:r>
            <a:r>
              <a:rPr lang="es-ES" dirty="0" smtClean="0"/>
              <a:t> o </a:t>
            </a:r>
            <a:r>
              <a:rPr lang="es-ES" i="1" dirty="0" smtClean="0"/>
              <a:t>async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bloquea las descargas progresivas de la página.</a:t>
            </a:r>
          </a:p>
          <a:p>
            <a:r>
              <a:rPr lang="es-ES" dirty="0" smtClean="0"/>
              <a:t>No omitir el tag de cierre </a:t>
            </a:r>
            <a:r>
              <a:rPr lang="es-ES" i="1" dirty="0" smtClean="0"/>
              <a:t>&lt;/script&gt; </a:t>
            </a:r>
            <a:r>
              <a:rPr lang="es-ES" dirty="0" smtClean="0"/>
              <a:t>y usar </a:t>
            </a:r>
            <a:r>
              <a:rPr lang="es-ES" i="1" dirty="0" smtClean="0"/>
              <a:t>&lt;script …/&gt; </a:t>
            </a:r>
            <a:r>
              <a:rPr lang="es-ES" dirty="0" smtClean="0"/>
              <a:t>porque es HTML inválido.</a:t>
            </a:r>
            <a:endParaRPr lang="es-ES" dirty="0"/>
          </a:p>
          <a:p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19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Tradicionalmente, los elementos </a:t>
            </a:r>
            <a:r>
              <a:rPr lang="es-ES" i="1" dirty="0" smtClean="0"/>
              <a:t>&lt;script&gt; </a:t>
            </a:r>
            <a:r>
              <a:rPr lang="es-ES" dirty="0" smtClean="0"/>
              <a:t>se han venido posicionando en el elemento </a:t>
            </a:r>
            <a:r>
              <a:rPr lang="es-ES" i="1" dirty="0" smtClean="0"/>
              <a:t>&lt;head&gt; </a:t>
            </a:r>
            <a:r>
              <a:rPr lang="es-ES" dirty="0" smtClean="0"/>
              <a:t>de las páginas.</a:t>
            </a:r>
          </a:p>
          <a:p>
            <a:r>
              <a:rPr lang="es-ES" dirty="0" smtClean="0"/>
              <a:t>La idea era mantener las referencias a los archivos CSS y JavaScript en la misma área.</a:t>
            </a:r>
          </a:p>
          <a:p>
            <a:r>
              <a:rPr lang="es-ES" dirty="0" smtClean="0"/>
              <a:t>Esto implicaba que todo el código JavaScript debía ser descargado, parseado e interpretado antes de que la página empezase a renderizar.</a:t>
            </a:r>
          </a:p>
          <a:p>
            <a:r>
              <a:rPr lang="es-ES" dirty="0" smtClean="0"/>
              <a:t>El renderizado de una página empieza cuando el navegador recibe la etiqueta de apertura </a:t>
            </a:r>
            <a:r>
              <a:rPr lang="es-ES" i="1" dirty="0" smtClean="0"/>
              <a:t>&lt;body&gt;.</a:t>
            </a:r>
          </a:p>
          <a:p>
            <a:r>
              <a:rPr lang="es-ES" dirty="0" smtClean="0"/>
              <a:t>Las aplicaciones web modernas incluyen la referencias JavaScript en el elemento </a:t>
            </a:r>
            <a:r>
              <a:rPr lang="es-ES" i="1" dirty="0" smtClean="0"/>
              <a:t>&lt;body&gt;</a:t>
            </a:r>
            <a:r>
              <a:rPr lang="es-ES" dirty="0" smtClean="0"/>
              <a:t>, después del contenido de la página para agilizar el renderizado de la página.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285471" y="270933"/>
            <a:ext cx="4935686" cy="572031"/>
          </a:xfrm>
        </p:spPr>
        <p:txBody>
          <a:bodyPr/>
          <a:lstStyle/>
          <a:p>
            <a:r>
              <a:rPr lang="es-ES" dirty="0" smtClean="0"/>
              <a:t> Posicionamiento de la etiqueta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011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¿Quién soy?</a:t>
            </a:r>
            <a:endParaRPr lang="es-ES" dirty="0"/>
          </a:p>
        </p:txBody>
      </p:sp>
      <p:sp>
        <p:nvSpPr>
          <p:cNvPr id="10" name="Rectangle 9"/>
          <p:cNvSpPr/>
          <p:nvPr/>
        </p:nvSpPr>
        <p:spPr>
          <a:xfrm>
            <a:off x="6553200" y="2828062"/>
            <a:ext cx="53625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var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 =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name: </a:t>
            </a:r>
            <a:r>
              <a:rPr lang="en-US" sz="2400" dirty="0">
                <a:solidFill>
                  <a:srgbClr val="C00000"/>
                </a:solidFill>
              </a:rPr>
              <a:t>'Roberto Huertas'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twitter: </a:t>
            </a:r>
            <a:r>
              <a:rPr lang="en-US" sz="2400" dirty="0" smtClean="0">
                <a:solidFill>
                  <a:srgbClr val="C00000"/>
                </a:solidFill>
              </a:rPr>
              <a:t>'@</a:t>
            </a:r>
            <a:r>
              <a:rPr lang="en-US" sz="2400" dirty="0" err="1" smtClean="0">
                <a:solidFill>
                  <a:srgbClr val="C00000"/>
                </a:solidFill>
              </a:rPr>
              <a:t>Newton_W</a:t>
            </a:r>
            <a:r>
              <a:rPr lang="en-US" sz="2400" dirty="0" smtClean="0">
                <a:solidFill>
                  <a:srgbClr val="C00000"/>
                </a:solidFill>
              </a:rPr>
              <a:t>'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worksAt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'@tokiota_IT'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job: </a:t>
            </a:r>
            <a:r>
              <a:rPr lang="en-US" sz="2400" dirty="0">
                <a:solidFill>
                  <a:srgbClr val="C00000"/>
                </a:solidFill>
              </a:rPr>
              <a:t>'developer'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1823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40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añadimos el atributo </a:t>
            </a:r>
            <a:r>
              <a:rPr lang="es-ES" i="1" dirty="0" smtClean="0"/>
              <a:t>defer</a:t>
            </a:r>
            <a:r>
              <a:rPr lang="es-ES" dirty="0" smtClean="0"/>
              <a:t> al elemento </a:t>
            </a:r>
            <a:r>
              <a:rPr lang="es-ES" i="1" dirty="0" smtClean="0"/>
              <a:t>&lt;script&gt; </a:t>
            </a:r>
            <a:r>
              <a:rPr lang="es-ES" dirty="0" smtClean="0"/>
              <a:t>la descarga comenzará de inmediato pero la ejecución  se efectuará después del renderizado.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serán ejecutados en orden. A la práctica,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 ejecutarán antes del evento </a:t>
            </a:r>
            <a:r>
              <a:rPr lang="es-ES" i="1" dirty="0" smtClean="0"/>
              <a:t>DOMContentLoaded</a:t>
            </a:r>
            <a:r>
              <a:rPr lang="es-ES" dirty="0" smtClean="0"/>
              <a:t>. A la práctica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usar un único elemento </a:t>
            </a:r>
            <a:r>
              <a:rPr lang="es-ES" i="1" dirty="0" smtClean="0"/>
              <a:t>&lt;script&gt; </a:t>
            </a:r>
            <a:r>
              <a:rPr lang="es-ES" dirty="0" smtClean="0"/>
              <a:t>para evitar problemas con los dos anteriores puntos.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</a:t>
            </a:r>
            <a:r>
              <a:rPr lang="es-ES" i="1" dirty="0" smtClean="0"/>
              <a:t>defer</a:t>
            </a:r>
            <a:r>
              <a:rPr lang="es-ES" dirty="0" smtClean="0"/>
              <a:t> sólo se soporta para carga de scripts externos.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diferidos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51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HTML5 introduce el atributo </a:t>
            </a:r>
            <a:r>
              <a:rPr lang="es-ES" i="1" dirty="0" smtClean="0"/>
              <a:t>async</a:t>
            </a:r>
            <a:r>
              <a:rPr lang="es-ES" dirty="0" smtClean="0"/>
              <a:t> para el elemento </a:t>
            </a:r>
            <a:r>
              <a:rPr lang="es-ES" i="1" dirty="0" smtClean="0"/>
              <a:t>&lt;script&gt;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async provocará la descarga y ejecución inmediatas pero la descarga no producirá ningún bloqueo.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Sólo aplica a scripts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se garantiza que los scripts se carguen en orden.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asíncronos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54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2878" y="165101"/>
            <a:ext cx="7427695" cy="677863"/>
          </a:xfrm>
        </p:spPr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8452482" cy="493395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&lt;script&gt;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&lt;script async&gt;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&lt;script defer&gt;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183395" y="270933"/>
            <a:ext cx="4037761" cy="572031"/>
          </a:xfrm>
        </p:spPr>
        <p:txBody>
          <a:bodyPr/>
          <a:lstStyle/>
          <a:p>
            <a:r>
              <a:rPr lang="es-ES" dirty="0" smtClean="0"/>
              <a:t>normal vs async vs defer</a:t>
            </a:r>
            <a:endParaRPr lang="es-E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8" y="1724024"/>
            <a:ext cx="8247239" cy="10188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8" y="3486149"/>
            <a:ext cx="8118877" cy="914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9" y="5327508"/>
            <a:ext cx="8126900" cy="874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714" y="1331881"/>
            <a:ext cx="2129442" cy="19130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91714" y="3144887"/>
            <a:ext cx="29883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323330"/>
                </a:solidFill>
                <a:latin typeface="+mj-lt"/>
                <a:hlinkClick r:id="rId6"/>
              </a:rPr>
              <a:t>http://</a:t>
            </a:r>
            <a:r>
              <a:rPr lang="es-ES" sz="700" dirty="0" smtClean="0">
                <a:solidFill>
                  <a:srgbClr val="323330"/>
                </a:solidFill>
                <a:latin typeface="+mj-lt"/>
                <a:hlinkClick r:id="rId6"/>
              </a:rPr>
              <a:t>www.growingwiththeweb.com/2014/02/async-vs-defer-attributes.html</a:t>
            </a:r>
            <a:endParaRPr lang="es-ES" sz="7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369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DOM nos permite crear nodos dinámicamente por lo que podemos usar sus métodos para crear un elemento </a:t>
            </a:r>
            <a:r>
              <a:rPr lang="es-ES" i="1" dirty="0" smtClean="0"/>
              <a:t>&lt;script&gt; </a:t>
            </a:r>
            <a:r>
              <a:rPr lang="es-ES" dirty="0" smtClean="0"/>
              <a:t>de manera dinámica.</a:t>
            </a:r>
            <a:br>
              <a:rPr lang="es-ES" dirty="0" smtClean="0"/>
            </a:br>
            <a:endParaRPr lang="es-ES" sz="1400" dirty="0" smtClean="0"/>
          </a:p>
          <a:p>
            <a:pPr marL="457200" lvl="1" indent="0">
              <a:buNone/>
            </a:pP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200" dirty="0"/>
              <a:t> script = document.createElement(</a:t>
            </a:r>
            <a:r>
              <a:rPr lang="es-ES" sz="1200" dirty="0">
                <a:solidFill>
                  <a:srgbClr val="C00000"/>
                </a:solidFill>
              </a:rPr>
              <a:t>'script'</a:t>
            </a:r>
            <a:r>
              <a:rPr lang="es-ES" sz="1200" dirty="0"/>
              <a:t>);</a:t>
            </a:r>
          </a:p>
          <a:p>
            <a:pPr marL="457200" lvl="1" indent="0">
              <a:buNone/>
            </a:pPr>
            <a:r>
              <a:rPr lang="es-ES" sz="1200" dirty="0"/>
              <a:t>script.type = 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/>
              <a:t>;</a:t>
            </a:r>
          </a:p>
          <a:p>
            <a:pPr marL="457200" lvl="1" indent="0">
              <a:buNone/>
            </a:pPr>
            <a:r>
              <a:rPr lang="es-ES" sz="1200" dirty="0"/>
              <a:t>script.src = </a:t>
            </a:r>
            <a:r>
              <a:rPr lang="es-ES" sz="1200" dirty="0">
                <a:solidFill>
                  <a:srgbClr val="C00000"/>
                </a:solidFill>
              </a:rPr>
              <a:t>‘app.js';</a:t>
            </a:r>
          </a:p>
          <a:p>
            <a:pPr marL="457200" lvl="1" indent="0">
              <a:buNone/>
            </a:pPr>
            <a:r>
              <a:rPr lang="es-ES" sz="1200" dirty="0"/>
              <a:t>document.getElementsByTagName(</a:t>
            </a:r>
            <a:r>
              <a:rPr lang="es-ES" sz="1200" dirty="0">
                <a:solidFill>
                  <a:srgbClr val="C00000"/>
                </a:solidFill>
              </a:rPr>
              <a:t>'head'</a:t>
            </a:r>
            <a:r>
              <a:rPr lang="es-ES" sz="1200" dirty="0"/>
              <a:t>)[</a:t>
            </a:r>
            <a:r>
              <a:rPr lang="es-ES" sz="1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s-ES" sz="1200" dirty="0"/>
              <a:t>].</a:t>
            </a:r>
            <a:r>
              <a:rPr lang="es-ES" sz="1200" dirty="0" err="1"/>
              <a:t>appendChild</a:t>
            </a:r>
            <a:r>
              <a:rPr lang="es-ES" sz="1200" dirty="0"/>
              <a:t>(script</a:t>
            </a:r>
            <a:r>
              <a:rPr lang="es-ES" sz="1200" dirty="0" smtClean="0"/>
              <a:t>);</a:t>
            </a:r>
            <a:br>
              <a:rPr lang="es-ES" sz="1200" dirty="0" smtClean="0"/>
            </a:br>
            <a:endParaRPr lang="es-ES" sz="12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comenzaría a descargarse al momento en que añadamos el nodo a la página.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se descargaría y se ejecutaría sin bloquear ningún proceso de la página, independientemente desde donde se inicie la descarga.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Esta técnica nos permite cargar scripts de fuera del dominio.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dinámicos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79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Esta técnica se refiere a la carga de un script dinámico después de la carga de la página.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Se recomienda separar la carga de los scripts en dos paquetes: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Una parte, requerida para inicializar la página.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Otra que sólo se necesite bajo ciertas condiciones.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La idea es cargar la página lo antes posible con lo mínimo necesario y cargar el resto en el </a:t>
            </a:r>
            <a:r>
              <a:rPr lang="es-ES" i="1" dirty="0" smtClean="0"/>
              <a:t>background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El primer script se carga normalmente y el segundo de manera dinámica.</a:t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95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</a:t>
            </a:r>
            <a:r>
              <a:rPr lang="es-ES" sz="1600" dirty="0" smtClean="0"/>
              <a:t>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 src=</a:t>
            </a:r>
            <a:r>
              <a:rPr lang="es-ES" sz="1600" dirty="0">
                <a:solidFill>
                  <a:srgbClr val="C00000"/>
                </a:solidFill>
              </a:rPr>
              <a:t>"core.js"</a:t>
            </a:r>
            <a:r>
              <a:rPr lang="es-ES" sz="1600" dirty="0"/>
              <a:t>&gt;&lt;/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</a:t>
            </a:r>
            <a:r>
              <a:rPr lang="es-ES" sz="1600" dirty="0" smtClean="0"/>
              <a:t>   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 </a:t>
            </a:r>
            <a:r>
              <a:rPr lang="es-ES" sz="1600" dirty="0" err="1" smtClean="0"/>
              <a:t>window.onload</a:t>
            </a:r>
            <a:r>
              <a:rPr lang="es-ES" sz="1600" dirty="0" smtClean="0"/>
              <a:t> </a:t>
            </a:r>
            <a:r>
              <a:rPr lang="es-ES" sz="1600" dirty="0"/>
              <a:t>= </a:t>
            </a:r>
            <a:r>
              <a:rPr lang="es-ES" sz="1600" dirty="0" err="1"/>
              <a:t>function</a:t>
            </a:r>
            <a:r>
              <a:rPr lang="es-ES" sz="1600" dirty="0"/>
              <a:t> ()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var </a:t>
            </a:r>
            <a:r>
              <a:rPr lang="es-ES" sz="1600" dirty="0"/>
              <a:t>script = document.createElement(</a:t>
            </a:r>
            <a:r>
              <a:rPr lang="es-ES" sz="1600" dirty="0">
                <a:solidFill>
                  <a:srgbClr val="C00000"/>
                </a:solidFill>
              </a:rPr>
              <a:t>'script'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script.src </a:t>
            </a:r>
            <a:r>
              <a:rPr lang="es-ES" sz="1600" dirty="0"/>
              <a:t>= </a:t>
            </a:r>
            <a:r>
              <a:rPr lang="es-ES" sz="1600" dirty="0">
                <a:solidFill>
                  <a:srgbClr val="C00000"/>
                </a:solidFill>
              </a:rPr>
              <a:t>'lazyloaded.js'</a:t>
            </a:r>
            <a:r>
              <a:rPr lang="es-ES" sz="16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document.documentElement.firstChild.appendChild(script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};</a:t>
            </a:r>
            <a:endParaRPr lang="es-ES" sz="16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     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 smtClean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&lt;/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</a:rPr>
              <a:t>body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&lt;/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</a:rPr>
              <a:t>html</a:t>
            </a:r>
            <a:r>
              <a:rPr lang="es-ES" sz="1600" dirty="0" smtClean="0"/>
              <a:t>&gt;</a:t>
            </a:r>
            <a:endParaRPr lang="es-ES" dirty="0" smtClean="0"/>
          </a:p>
          <a:p>
            <a:pPr>
              <a:lnSpc>
                <a:spcPct val="100000"/>
              </a:lnSpc>
            </a:pPr>
            <a:r>
              <a:rPr lang="es-ES" dirty="0" smtClean="0"/>
              <a:t>Como el primer script bloqueará la carga del segundo, éste no se ejecutará hasta después del primero.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s-ES" dirty="0" smtClean="0"/>
              <a:t/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346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Imaginemos un escenario en el cual un script sólo es necesario al realizar determinada acción. Por ejemplo, pulsar un determinado botón cargará una animación.</a:t>
            </a:r>
          </a:p>
          <a:p>
            <a:r>
              <a:rPr lang="es-ES" dirty="0" smtClean="0"/>
              <a:t>Si el usuario no pulsa ese botón el script es totalmente innecesario. Por tanto, ante un escenario de este tipo, la carga de scripts bajo demanda cobra sentido.</a:t>
            </a:r>
          </a:p>
          <a:p>
            <a:r>
              <a:rPr lang="es-ES" dirty="0"/>
              <a:t>Para cargar un script bajo demanda podemos usar la técnica de inserción de scripts dinámicos.</a:t>
            </a:r>
          </a:p>
          <a:p>
            <a:r>
              <a:rPr lang="es-ES" dirty="0" smtClean="0"/>
              <a:t>Una vez cargado el script ejecutamos una función (callback) encargada de empezar la animación.</a:t>
            </a:r>
          </a:p>
          <a:p>
            <a:r>
              <a:rPr lang="es-ES" dirty="0" smtClean="0"/>
              <a:t>¿Cómo podemos controlar la carga de este script?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677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400" dirty="0"/>
              <a:t>getScript(url, callback) {</a:t>
            </a:r>
          </a:p>
          <a:p>
            <a:pPr marL="0" indent="0">
              <a:buNone/>
            </a:pPr>
            <a:r>
              <a:rPr lang="es-ES" sz="2400" dirty="0"/>
              <a:t>   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script = document.createElement(</a:t>
            </a:r>
            <a:r>
              <a:rPr lang="es-ES" sz="2400" dirty="0">
                <a:solidFill>
                  <a:srgbClr val="C00000"/>
                </a:solidFill>
              </a:rPr>
              <a:t>'script'</a:t>
            </a:r>
            <a:r>
              <a:rPr lang="es-ES" sz="2400" dirty="0"/>
              <a:t>);</a:t>
            </a:r>
          </a:p>
          <a:p>
            <a:pPr marL="0" indent="0">
              <a:buNone/>
            </a:pPr>
            <a:r>
              <a:rPr lang="es-ES" sz="2400" dirty="0"/>
              <a:t>    script.type = </a:t>
            </a:r>
            <a:r>
              <a:rPr lang="es-ES" sz="2400" dirty="0">
                <a:solidFill>
                  <a:srgbClr val="C00000"/>
                </a:solidFill>
              </a:rPr>
              <a:t>'</a:t>
            </a:r>
            <a:r>
              <a:rPr lang="es-ES" sz="2400" dirty="0" err="1">
                <a:solidFill>
                  <a:srgbClr val="C00000"/>
                </a:solidFill>
              </a:rPr>
              <a:t>text</a:t>
            </a:r>
            <a:r>
              <a:rPr lang="es-ES" sz="2400" dirty="0">
                <a:solidFill>
                  <a:srgbClr val="C00000"/>
                </a:solidFill>
              </a:rPr>
              <a:t>/</a:t>
            </a:r>
            <a:r>
              <a:rPr lang="es-ES" sz="2400" dirty="0" err="1">
                <a:solidFill>
                  <a:srgbClr val="C00000"/>
                </a:solidFill>
              </a:rPr>
              <a:t>javascript</a:t>
            </a:r>
            <a:r>
              <a:rPr lang="es-ES" sz="2400" dirty="0" smtClean="0">
                <a:solidFill>
                  <a:srgbClr val="C00000"/>
                </a:solidFill>
              </a:rPr>
              <a:t>'</a:t>
            </a:r>
            <a:r>
              <a:rPr lang="es-ES" sz="2400" dirty="0" smtClean="0"/>
              <a:t>;</a:t>
            </a:r>
          </a:p>
          <a:p>
            <a:pPr marL="0" indent="0">
              <a:buNone/>
            </a:pPr>
            <a:r>
              <a:rPr lang="es-ES" sz="2400" dirty="0"/>
              <a:t> </a:t>
            </a:r>
            <a:r>
              <a:rPr lang="es-ES" sz="2400" dirty="0" smtClean="0"/>
              <a:t>   script.src </a:t>
            </a:r>
            <a:r>
              <a:rPr lang="es-ES" sz="2400" dirty="0"/>
              <a:t>= </a:t>
            </a:r>
            <a:r>
              <a:rPr lang="es-ES" sz="2400" dirty="0" smtClean="0"/>
              <a:t>url</a:t>
            </a:r>
            <a:r>
              <a:rPr lang="es-ES" sz="2400" dirty="0"/>
              <a:t>;</a:t>
            </a:r>
          </a:p>
          <a:p>
            <a:pPr marL="0" indent="0">
              <a:buNone/>
            </a:pPr>
            <a:r>
              <a:rPr lang="es-ES" sz="2400" dirty="0"/>
              <a:t>    script.onload 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400" dirty="0"/>
              <a:t>() {</a:t>
            </a:r>
          </a:p>
          <a:p>
            <a:pPr marL="0" indent="0">
              <a:buNone/>
            </a:pPr>
            <a:r>
              <a:rPr lang="es-ES" sz="2400" dirty="0"/>
              <a:t>        </a:t>
            </a:r>
            <a:r>
              <a:rPr lang="es-ES" sz="2400" dirty="0" smtClean="0"/>
              <a:t>callback &amp;&amp; callback</a:t>
            </a:r>
            <a:r>
              <a:rPr lang="es-ES" sz="2400" dirty="0"/>
              <a:t>();</a:t>
            </a:r>
          </a:p>
          <a:p>
            <a:pPr marL="0" indent="0">
              <a:buNone/>
            </a:pPr>
            <a:r>
              <a:rPr lang="es-ES" sz="2400" dirty="0"/>
              <a:t>    };</a:t>
            </a:r>
          </a:p>
          <a:p>
            <a:pPr marL="0" indent="0">
              <a:buNone/>
            </a:pPr>
            <a:r>
              <a:rPr lang="es-ES" sz="2400" dirty="0" smtClean="0"/>
              <a:t>document.getElementsByTagName</a:t>
            </a:r>
            <a:r>
              <a:rPr lang="es-ES" sz="2400" dirty="0"/>
              <a:t>(</a:t>
            </a:r>
            <a:r>
              <a:rPr lang="es-ES" sz="2400" dirty="0">
                <a:solidFill>
                  <a:srgbClr val="C00000"/>
                </a:solidFill>
              </a:rPr>
              <a:t>'head'</a:t>
            </a:r>
            <a:r>
              <a:rPr lang="es-ES" sz="2400" dirty="0"/>
              <a:t>)[</a:t>
            </a:r>
            <a:r>
              <a:rPr lang="es-ES" sz="2400" dirty="0">
                <a:solidFill>
                  <a:srgbClr val="00B050"/>
                </a:solidFill>
              </a:rPr>
              <a:t>0</a:t>
            </a:r>
            <a:r>
              <a:rPr lang="es-ES" sz="2400" dirty="0"/>
              <a:t>].appendChild(script);</a:t>
            </a:r>
          </a:p>
          <a:p>
            <a:pPr marL="0" indent="0">
              <a:buNone/>
            </a:pPr>
            <a:r>
              <a:rPr lang="es-ES" sz="2400" dirty="0" smtClean="0"/>
              <a:t>}</a:t>
            </a:r>
            <a:r>
              <a:rPr lang="es-ES" sz="1800" dirty="0" smtClean="0"/>
              <a:t/>
            </a:r>
            <a:br>
              <a:rPr lang="es-ES" sz="1800" dirty="0" smtClean="0"/>
            </a:br>
            <a:endParaRPr lang="es-ES" sz="1600" dirty="0" smtClean="0"/>
          </a:p>
          <a:p>
            <a:pPr marL="0" indent="0">
              <a:buNone/>
            </a:pPr>
            <a:endParaRPr lang="es-ES" sz="1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Función getScript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0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Armados con la anterior función podemos, al hacer click</a:t>
            </a:r>
            <a:r>
              <a:rPr lang="es-ES" dirty="0"/>
              <a:t> </a:t>
            </a:r>
            <a:r>
              <a:rPr lang="es-ES" dirty="0" smtClean="0"/>
              <a:t>en nuestro botón, cargar nuestro script y luego efectuar la lógica que necesitemos.</a:t>
            </a:r>
          </a:p>
          <a:p>
            <a:r>
              <a:rPr lang="es-ES" dirty="0" smtClean="0"/>
              <a:t>Este patrón también nos es útil si el script que cargamos necesita inicializarse externamente: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/>
            </a:r>
            <a:br>
              <a:rPr lang="es-ES" sz="1800" dirty="0" smtClean="0">
                <a:solidFill>
                  <a:srgbClr val="323330"/>
                </a:solidFill>
              </a:rPr>
            </a:br>
            <a:r>
              <a:rPr lang="es-ES" sz="1800" dirty="0" smtClean="0">
                <a:solidFill>
                  <a:srgbClr val="323330"/>
                </a:solidFill>
              </a:rPr>
              <a:t>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'comm.js'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buNone/>
            </a:pPr>
            <a:r>
              <a:rPr lang="es-ES" sz="1800" dirty="0">
                <a:solidFill>
                  <a:srgbClr val="323330"/>
                </a:solidFill>
              </a:rPr>
              <a:t>	comm.init</a:t>
            </a:r>
            <a:r>
              <a:rPr lang="es-ES" sz="1800" dirty="0" smtClean="0">
                <a:solidFill>
                  <a:srgbClr val="323330"/>
                </a:solidFill>
              </a:rPr>
              <a:t>(); </a:t>
            </a:r>
            <a:r>
              <a:rPr lang="es-ES" sz="1800" dirty="0" smtClean="0">
                <a:solidFill>
                  <a:schemeClr val="accent6">
                    <a:lumMod val="75000"/>
                  </a:schemeClr>
                </a:solidFill>
              </a:rPr>
              <a:t>//inicializamos nuestra recién cargada librería</a:t>
            </a:r>
            <a:r>
              <a:rPr lang="es-ES" sz="1800" dirty="0">
                <a:solidFill>
                  <a:srgbClr val="323330"/>
                </a:solidFill>
              </a:rPr>
              <a:t>	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});</a:t>
            </a:r>
            <a:br>
              <a:rPr lang="es-ES" sz="1800" dirty="0" smtClean="0">
                <a:solidFill>
                  <a:srgbClr val="323330"/>
                </a:solidFill>
              </a:rPr>
            </a:br>
            <a:endParaRPr lang="es-ES" sz="1800" dirty="0">
              <a:solidFill>
                <a:srgbClr val="323330"/>
              </a:solidFill>
            </a:endParaRPr>
          </a:p>
          <a:p>
            <a:r>
              <a:rPr lang="es-ES" dirty="0" smtClean="0"/>
              <a:t>Podemos mejorar nuestra función getScript detectando si el script ha sido ya cargado en nuestra página o no.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591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Sobre lo que vamos a hablar (si nos da tiempo):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42878" y="2365804"/>
            <a:ext cx="4124321" cy="213205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JavaScript en el  HTML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Base del lenguaje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5115697" y="2365804"/>
            <a:ext cx="5288692" cy="213205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4.  Tipos </a:t>
            </a:r>
            <a:r>
              <a:rPr lang="es-ES" dirty="0">
                <a:solidFill>
                  <a:srgbClr val="323330"/>
                </a:solidFill>
              </a:rPr>
              <a:t>Primitivos y de Referencia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5.  Funciones</a:t>
            </a:r>
            <a:endParaRPr lang="es-ES" dirty="0">
              <a:solidFill>
                <a:srgbClr val="323330"/>
              </a:solidFill>
            </a:endParaRPr>
          </a:p>
          <a:p>
            <a:pPr marL="0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6.  Objetos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dirty="0" smtClean="0"/>
              <a:t>Temario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364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/>
              <a:t>getScript(url, callback) </a:t>
            </a:r>
            <a:r>
              <a:rPr lang="es-ES" sz="1800" dirty="0" smtClean="0"/>
              <a:t>{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if(</a:t>
            </a:r>
            <a:r>
              <a:rPr lang="es-ES" sz="1800" dirty="0" err="1" smtClean="0"/>
              <a:t>document.querySelector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'script[</a:t>
            </a:r>
            <a:r>
              <a:rPr lang="es-ES" sz="1800" dirty="0" err="1">
                <a:solidFill>
                  <a:srgbClr val="C0000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="'</a:t>
            </a:r>
            <a:r>
              <a:rPr lang="es-ES" sz="1800" dirty="0"/>
              <a:t> + url + </a:t>
            </a:r>
            <a:r>
              <a:rPr lang="es-ES" sz="1800" dirty="0">
                <a:solidFill>
                  <a:srgbClr val="C00000"/>
                </a:solidFill>
              </a:rPr>
              <a:t>'"]'</a:t>
            </a:r>
            <a:r>
              <a:rPr lang="es-ES" sz="1800" dirty="0"/>
              <a:t>)) {</a:t>
            </a:r>
          </a:p>
          <a:p>
            <a:pPr marL="0" indent="0">
              <a:buNone/>
            </a:pPr>
            <a:r>
              <a:rPr lang="es-ES" sz="1800" dirty="0" smtClean="0"/>
              <a:t>        callback </a:t>
            </a:r>
            <a:r>
              <a:rPr lang="es-ES" sz="1800" dirty="0"/>
              <a:t>&amp;&amp; callback();</a:t>
            </a:r>
          </a:p>
          <a:p>
            <a:pPr marL="0" indent="0"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 smtClean="0"/>
              <a:t>    }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   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</a:t>
            </a:r>
            <a:r>
              <a:rPr lang="es-ES" sz="1800" dirty="0">
                <a:solidFill>
                  <a:srgbClr val="C00000"/>
                </a:solidFill>
              </a:rPr>
              <a:t>'script'</a:t>
            </a:r>
            <a:r>
              <a:rPr lang="es-ES" sz="1800" dirty="0"/>
              <a:t>);</a:t>
            </a:r>
          </a:p>
          <a:p>
            <a:pPr marL="0" indent="0">
              <a:buNone/>
            </a:pPr>
            <a:r>
              <a:rPr lang="es-ES" sz="1800" dirty="0"/>
              <a:t>    script.type 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 smtClean="0">
                <a:solidFill>
                  <a:srgbClr val="C00000"/>
                </a:solidFill>
              </a:rPr>
              <a:t>'</a:t>
            </a:r>
            <a:r>
              <a:rPr lang="es-ES" sz="1800" dirty="0" smtClean="0"/>
              <a:t>;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script.src </a:t>
            </a:r>
            <a:r>
              <a:rPr lang="es-ES" sz="1800" dirty="0"/>
              <a:t>= </a:t>
            </a:r>
            <a:r>
              <a:rPr lang="es-ES" sz="1800" dirty="0" smtClean="0"/>
              <a:t>url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/>
              <a:t>    script.onload =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/>
              <a:t>() {</a:t>
            </a:r>
          </a:p>
          <a:p>
            <a:pPr marL="0" indent="0">
              <a:buNone/>
            </a:pPr>
            <a:r>
              <a:rPr lang="es-ES" sz="1800" dirty="0"/>
              <a:t>        </a:t>
            </a:r>
            <a:r>
              <a:rPr lang="es-ES" sz="1800" dirty="0" smtClean="0"/>
              <a:t>callback &amp;&amp; callback</a:t>
            </a:r>
            <a:r>
              <a:rPr lang="es-ES" sz="1800" dirty="0"/>
              <a:t>();</a:t>
            </a:r>
          </a:p>
          <a:p>
            <a:pPr marL="0" indent="0">
              <a:buNone/>
            </a:pPr>
            <a:r>
              <a:rPr lang="es-ES" sz="1800" dirty="0"/>
              <a:t>    };</a:t>
            </a:r>
          </a:p>
          <a:p>
            <a:pPr marL="0" indent="0">
              <a:buNone/>
            </a:pPr>
            <a:r>
              <a:rPr lang="es-ES" sz="1800" dirty="0" smtClean="0"/>
              <a:t>document.getElementsByTagName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'head'</a:t>
            </a:r>
            <a:r>
              <a:rPr lang="es-ES" sz="1800" dirty="0"/>
              <a:t>)[</a:t>
            </a:r>
            <a:r>
              <a:rPr lang="es-ES" sz="1800" dirty="0">
                <a:solidFill>
                  <a:srgbClr val="00B050"/>
                </a:solidFill>
              </a:rPr>
              <a:t>0</a:t>
            </a:r>
            <a:r>
              <a:rPr lang="es-ES" sz="1800" dirty="0"/>
              <a:t>].appendChild(script);</a:t>
            </a:r>
          </a:p>
          <a:p>
            <a:pPr marL="0" indent="0">
              <a:buNone/>
            </a:pPr>
            <a:r>
              <a:rPr lang="es-ES" sz="1800" dirty="0" smtClean="0"/>
              <a:t>}</a:t>
            </a:r>
            <a:r>
              <a:rPr lang="es-ES" sz="1400" dirty="0" smtClean="0"/>
              <a:t/>
            </a:r>
            <a:br>
              <a:rPr lang="es-ES" sz="1400" dirty="0" smtClean="0"/>
            </a:br>
            <a:endParaRPr lang="es-ES" sz="1200" dirty="0" smtClean="0"/>
          </a:p>
          <a:p>
            <a:pPr marL="0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22076" y="270933"/>
            <a:ext cx="4499080" cy="572031"/>
          </a:xfrm>
        </p:spPr>
        <p:txBody>
          <a:bodyPr/>
          <a:lstStyle/>
          <a:p>
            <a:r>
              <a:rPr lang="es-ES" dirty="0" smtClean="0"/>
              <a:t>Función getScript mejorada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563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Varias librerías implementan una función getScript o similar.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://api.jquery.com/jquery.getscript</a:t>
            </a:r>
            <a:r>
              <a:rPr lang="es-ES" dirty="0" smtClean="0">
                <a:hlinkClick r:id="rId2"/>
              </a:rPr>
              <a:t>/</a:t>
            </a:r>
            <a:r>
              <a:rPr lang="es-ES" dirty="0" smtClean="0"/>
              <a:t> 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pueden cargar scripts usando hacks de este tipo:</a:t>
            </a:r>
          </a:p>
          <a:p>
            <a:pPr marL="45720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dirty="0" err="1"/>
              <a:t>location.href</a:t>
            </a:r>
            <a:r>
              <a:rPr lang="es-ES" dirty="0">
                <a:solidFill>
                  <a:srgbClr val="C00000"/>
                </a:solidFill>
              </a:rPr>
              <a:t>="</a:t>
            </a:r>
            <a:r>
              <a:rPr lang="es-ES" dirty="0" err="1">
                <a:solidFill>
                  <a:srgbClr val="C00000"/>
                </a:solidFill>
              </a:rPr>
              <a:t>javascript:var</a:t>
            </a:r>
            <a:r>
              <a:rPr lang="es-ES" dirty="0">
                <a:solidFill>
                  <a:srgbClr val="C00000"/>
                </a:solidFill>
              </a:rPr>
              <a:t> s = document.createElement('script');</a:t>
            </a:r>
            <a:r>
              <a:rPr lang="es-ES" dirty="0" err="1">
                <a:solidFill>
                  <a:srgbClr val="C00000"/>
                </a:solidFill>
              </a:rPr>
              <a:t>s.type</a:t>
            </a:r>
            <a:r>
              <a:rPr lang="es-ES" dirty="0">
                <a:solidFill>
                  <a:srgbClr val="C00000"/>
                </a:solidFill>
              </a:rPr>
              <a:t>='</a:t>
            </a:r>
            <a:r>
              <a:rPr lang="es-ES" dirty="0" err="1">
                <a:solidFill>
                  <a:srgbClr val="C00000"/>
                </a:solidFill>
              </a:rPr>
              <a:t>text</a:t>
            </a:r>
            <a:r>
              <a:rPr lang="es-ES" dirty="0">
                <a:solidFill>
                  <a:srgbClr val="C00000"/>
                </a:solidFill>
              </a:rPr>
              <a:t>/</a:t>
            </a:r>
            <a:r>
              <a:rPr lang="es-ES" dirty="0" err="1">
                <a:solidFill>
                  <a:srgbClr val="C00000"/>
                </a:solidFill>
              </a:rPr>
              <a:t>javascript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document.body.appendChild</a:t>
            </a:r>
            <a:r>
              <a:rPr lang="es-ES" dirty="0">
                <a:solidFill>
                  <a:srgbClr val="C00000"/>
                </a:solidFill>
              </a:rPr>
              <a:t>(s);</a:t>
            </a:r>
            <a:r>
              <a:rPr lang="es-ES" dirty="0" err="1">
                <a:solidFill>
                  <a:srgbClr val="C00000"/>
                </a:solidFill>
              </a:rPr>
              <a:t>s.src</a:t>
            </a:r>
            <a:r>
              <a:rPr lang="es-ES" dirty="0">
                <a:solidFill>
                  <a:srgbClr val="C00000"/>
                </a:solidFill>
              </a:rPr>
              <a:t>='http://erkie.github.com/asteroids.min.</a:t>
            </a:r>
            <a:r>
              <a:rPr lang="es-ES" dirty="0" err="1">
                <a:solidFill>
                  <a:srgbClr val="C00000"/>
                </a:solidFill>
              </a:rPr>
              <a:t>js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void</a:t>
            </a:r>
            <a:r>
              <a:rPr lang="es-ES" dirty="0">
                <a:solidFill>
                  <a:srgbClr val="C00000"/>
                </a:solidFill>
              </a:rPr>
              <a:t>(0</a:t>
            </a:r>
            <a:r>
              <a:rPr lang="es-ES" dirty="0" smtClean="0">
                <a:solidFill>
                  <a:srgbClr val="C00000"/>
                </a:solidFill>
              </a:rPr>
              <a:t>);";</a:t>
            </a:r>
            <a:br>
              <a:rPr lang="es-ES" dirty="0" smtClean="0">
                <a:solidFill>
                  <a:srgbClr val="C00000"/>
                </a:solidFill>
              </a:rPr>
            </a:br>
            <a:endParaRPr lang="es-ES"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Esta técnica es útil para cargar scripts desde la barra de favoritos, pero no está recomendada.</a:t>
            </a:r>
          </a:p>
          <a:p>
            <a:pPr marL="0" indent="0">
              <a:buNone/>
            </a:pP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015416" y="270933"/>
            <a:ext cx="3205740" cy="572031"/>
          </a:xfrm>
        </p:spPr>
        <p:txBody>
          <a:bodyPr/>
          <a:lstStyle/>
          <a:p>
            <a:r>
              <a:rPr lang="es-ES" dirty="0" smtClean="0"/>
              <a:t>Alternativas y hacks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693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Otra aproximación para cargar scripts de manera no bloqueante es usar el objeto XMLHttpRequest (XHR) para obtener el script e inyectarlo en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ventaja de esta técnica es que podemos descargar el código JS sin ejecutarlo de inmediato.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desventaja es que el archivo JS debe pertenecer al mismo dominio que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 dificulta la descarga de ficheros desde </a:t>
            </a:r>
            <a:r>
              <a:rPr lang="es-ES" dirty="0" err="1" smtClean="0"/>
              <a:t>CDNs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técnica no se suele usar en aplicaciones web grandes.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24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/>
              <a:t> </a:t>
            </a:r>
            <a:r>
              <a:rPr lang="es-ES" sz="1800" dirty="0" err="1"/>
              <a:t>xhr</a:t>
            </a:r>
            <a:r>
              <a:rPr lang="es-ES" sz="1800" dirty="0"/>
              <a:t> = new XMLHttpRequest();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xhr.open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get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, </a:t>
            </a:r>
            <a:r>
              <a:rPr lang="es-ES" sz="1800" dirty="0">
                <a:solidFill>
                  <a:srgbClr val="C00000"/>
                </a:solidFill>
              </a:rPr>
              <a:t>'myremotefile.js'</a:t>
            </a:r>
            <a:r>
              <a:rPr lang="es-ES" sz="1800" dirty="0"/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xhr.onreadystatechange</a:t>
            </a:r>
            <a:r>
              <a:rPr lang="es-ES" sz="1800" dirty="0"/>
              <a:t> =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/>
              <a:t>(){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xhr.readyState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xhr.status</a:t>
            </a:r>
            <a:r>
              <a:rPr lang="es-ES" sz="1800" dirty="0"/>
              <a:t> &gt;= </a:t>
            </a:r>
            <a:r>
              <a:rPr lang="es-ES" sz="1800" dirty="0">
                <a:solidFill>
                  <a:srgbClr val="00B050"/>
                </a:solidFill>
              </a:rPr>
              <a:t>200 </a:t>
            </a:r>
            <a:r>
              <a:rPr lang="es-ES" sz="1800" dirty="0"/>
              <a:t>&amp;&amp; </a:t>
            </a:r>
            <a:r>
              <a:rPr lang="es-ES" sz="1800" dirty="0" err="1"/>
              <a:t>xhr.status</a:t>
            </a:r>
            <a:r>
              <a:rPr lang="es-ES" sz="1800" dirty="0"/>
              <a:t> &lt; </a:t>
            </a:r>
            <a:r>
              <a:rPr lang="es-ES" sz="1800" dirty="0">
                <a:solidFill>
                  <a:srgbClr val="00B050"/>
                </a:solidFill>
              </a:rPr>
              <a:t>300 </a:t>
            </a:r>
            <a:r>
              <a:rPr lang="es-ES" sz="1800" dirty="0"/>
              <a:t>|| </a:t>
            </a:r>
            <a:r>
              <a:rPr lang="es-ES" sz="1800" dirty="0" err="1"/>
              <a:t>xhr.status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304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document.createElement('script');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script.type </a:t>
            </a:r>
            <a:r>
              <a:rPr lang="es-ES" sz="1800" dirty="0"/>
              <a:t>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script.text</a:t>
            </a:r>
            <a:r>
              <a:rPr lang="es-ES" sz="1800" dirty="0" smtClean="0"/>
              <a:t> </a:t>
            </a:r>
            <a:r>
              <a:rPr lang="es-ES" sz="1800" dirty="0"/>
              <a:t>= </a:t>
            </a:r>
            <a:r>
              <a:rPr lang="es-ES" sz="1800" dirty="0" err="1"/>
              <a:t>xhr.responseText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document.body.appendChild</a:t>
            </a:r>
            <a:r>
              <a:rPr lang="es-ES" sz="1800" dirty="0" smtClean="0"/>
              <a:t>(script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/>
              <a:t>};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xhr.send</a:t>
            </a:r>
            <a:r>
              <a:rPr lang="es-ES" sz="1800" dirty="0"/>
              <a:t>(</a:t>
            </a:r>
            <a:r>
              <a:rPr lang="es-ES" sz="1800" dirty="0" err="1"/>
              <a:t>null</a:t>
            </a:r>
            <a:r>
              <a:rPr lang="es-ES" sz="1800" dirty="0"/>
              <a:t>);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075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Esta técnica consiste en cargar ficheros JS que no son necesarios en la página actual pero si en las subsiguientes.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Imaginad un usuario haciendo login. Casi seguro que seguirá navegando por nuestra web.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cargamos el fichero JS mientras entra los datos, lo tendremos cacheado y la carga en las páginas siguientes será más rápida.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problema, si usamos alguna de las técnicas vistas hasta ahora, es que no queremos que se parsee ni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ello usaremos el patrón Image Beacon.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Precarga de scripts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65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Se trata de crear una imagen usando JavaScript y usar su atributo </a:t>
            </a:r>
            <a:r>
              <a:rPr lang="es-ES" i="1" dirty="0" smtClean="0"/>
              <a:t>src</a:t>
            </a:r>
            <a:r>
              <a:rPr lang="es-ES" dirty="0" smtClean="0"/>
              <a:t> para cargar el script: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   new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Image().src=</a:t>
            </a:r>
            <a:r>
              <a:rPr lang="en-US" sz="2800" dirty="0" smtClean="0">
                <a:solidFill>
                  <a:srgbClr val="C00000"/>
                </a:solidFill>
              </a:rPr>
              <a:t>'ourScript.js'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Image Beacon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9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el navegador no soporta la opción de usar Image Beacon podemos usar la siguiente técnica: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obj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document.createElement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'object'</a:t>
            </a:r>
            <a:r>
              <a:rPr lang="en-US" sz="28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obj.data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= </a:t>
            </a:r>
            <a:r>
              <a:rPr lang="en-US" sz="2800" dirty="0">
                <a:solidFill>
                  <a:srgbClr val="C00000"/>
                </a:solidFill>
              </a:rPr>
              <a:t>'https://code.jquery.com/jquery-2.1.4.min.js</a:t>
            </a:r>
            <a:r>
              <a:rPr lang="en-US" sz="2800" dirty="0" smtClean="0">
                <a:solidFill>
                  <a:srgbClr val="C00000"/>
                </a:solidFill>
              </a:rPr>
              <a:t>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    </a:t>
            </a:r>
            <a:r>
              <a:rPr lang="en-US" sz="2800" dirty="0" err="1">
                <a:solidFill>
                  <a:srgbClr val="323330"/>
                </a:solidFill>
              </a:rPr>
              <a:t>obj.height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obj.width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= </a:t>
            </a:r>
            <a:r>
              <a:rPr lang="en-US" sz="2800" dirty="0" smtClean="0">
                <a:solidFill>
                  <a:srgbClr val="C00000"/>
                </a:solidFill>
              </a:rPr>
              <a:t>'0'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document.body.appendChild</a:t>
            </a:r>
            <a:r>
              <a:rPr lang="en-US" sz="2800" dirty="0" smtClean="0">
                <a:solidFill>
                  <a:srgbClr val="323330"/>
                </a:solidFill>
              </a:rPr>
              <a:t>(</a:t>
            </a:r>
            <a:r>
              <a:rPr lang="en-US" sz="2800" dirty="0" err="1" smtClean="0">
                <a:solidFill>
                  <a:srgbClr val="323330"/>
                </a:solidFill>
              </a:rPr>
              <a:t>obj</a:t>
            </a:r>
            <a:r>
              <a:rPr lang="en-US" sz="2800" dirty="0" smtClean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5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aproximación recomendada para cargar gran cantidad de JavaScript </a:t>
            </a:r>
            <a:r>
              <a:rPr lang="es-ES" dirty="0"/>
              <a:t>en una página</a:t>
            </a:r>
            <a:r>
              <a:rPr lang="es-ES" dirty="0" smtClean="0"/>
              <a:t> sin problemas de bloqueo es un proceso de dos pasos: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código necesario para cargar dinámicamente el JavaScript (nuestra función getScript).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resto del código JavaScript necesario para la inicialización de la página.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 </a:t>
            </a:r>
            <a:r>
              <a:rPr lang="es-ES" sz="1800" dirty="0">
                <a:solidFill>
                  <a:srgbClr val="32333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="loader.js"</a:t>
            </a:r>
            <a:r>
              <a:rPr lang="es-ES" sz="1800" dirty="0">
                <a:solidFill>
                  <a:srgbClr val="323330"/>
                </a:solidFill>
              </a:rPr>
              <a:t>&gt;&lt;/script&gt;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'the-rest.js'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	</a:t>
            </a:r>
            <a:r>
              <a:rPr lang="es-ES" sz="1800" dirty="0" err="1" smtClean="0">
                <a:solidFill>
                  <a:srgbClr val="323330"/>
                </a:solidFill>
              </a:rPr>
              <a:t>Application.init</a:t>
            </a:r>
            <a:r>
              <a:rPr lang="es-ES" sz="1800" dirty="0">
                <a:solidFill>
                  <a:srgbClr val="323330"/>
                </a:solidFill>
              </a:rPr>
              <a:t>();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});</a:t>
            </a:r>
            <a:endParaRPr lang="es-ES" sz="1800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&lt;/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Recomendaciones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0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Por cada elemento </a:t>
            </a:r>
            <a:r>
              <a:rPr lang="es-ES" i="1" dirty="0" smtClean="0"/>
              <a:t>&lt;script&gt; </a:t>
            </a:r>
            <a:r>
              <a:rPr lang="es-ES" dirty="0" smtClean="0"/>
              <a:t>encontrado en la página habrá una pausa mientras el código se ejecuta; tanto para scripts </a:t>
            </a:r>
            <a:r>
              <a:rPr lang="es-ES" i="1" dirty="0" smtClean="0"/>
              <a:t>inline</a:t>
            </a:r>
            <a:r>
              <a:rPr lang="es-ES" dirty="0" smtClean="0"/>
              <a:t> como externos.</a:t>
            </a:r>
          </a:p>
          <a:p>
            <a:r>
              <a:rPr lang="es-ES" dirty="0"/>
              <a:t>Las peticiones HTTP son muy </a:t>
            </a:r>
            <a:r>
              <a:rPr lang="es-ES" dirty="0" smtClean="0"/>
              <a:t>costosas</a:t>
            </a:r>
            <a:r>
              <a:rPr lang="es-ES" dirty="0"/>
              <a:t> </a:t>
            </a:r>
            <a:r>
              <a:rPr lang="es-ES" dirty="0" smtClean="0"/>
              <a:t>y cada una aporta una sobrecarga de rendimiento a la página.</a:t>
            </a:r>
          </a:p>
          <a:p>
            <a:r>
              <a:rPr lang="es-ES" dirty="0" smtClean="0"/>
              <a:t>Descargar un fichero de 100KB será más rápido que 4 de 25KB.</a:t>
            </a:r>
          </a:p>
          <a:p>
            <a:r>
              <a:rPr lang="es-ES" dirty="0" smtClean="0"/>
              <a:t>Es importante: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minimizar la aparición de elementos </a:t>
            </a:r>
            <a:r>
              <a:rPr lang="es-ES" i="1" dirty="0" smtClean="0">
                <a:solidFill>
                  <a:srgbClr val="323330"/>
                </a:solidFill>
              </a:rPr>
              <a:t>&lt;script&gt; </a:t>
            </a:r>
            <a:r>
              <a:rPr lang="es-ES" dirty="0" smtClean="0">
                <a:solidFill>
                  <a:srgbClr val="323330"/>
                </a:solidFill>
              </a:rPr>
              <a:t>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cargar </a:t>
            </a:r>
            <a:r>
              <a:rPr lang="es-ES" dirty="0">
                <a:solidFill>
                  <a:srgbClr val="323330"/>
                </a:solidFill>
              </a:rPr>
              <a:t>la menor cantidad de scripts externos posibles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r>
              <a:rPr lang="es-ES" dirty="0" smtClean="0"/>
              <a:t>Para ello, concatenaremos todos nuestros ficheros en un solo archivo.</a:t>
            </a:r>
          </a:p>
          <a:p>
            <a:r>
              <a:rPr lang="es-ES" dirty="0" smtClean="0">
                <a:solidFill>
                  <a:srgbClr val="323330"/>
                </a:solidFill>
              </a:rPr>
              <a:t>Podemos usar un </a:t>
            </a:r>
            <a:r>
              <a:rPr lang="es-ES" dirty="0" err="1" smtClean="0">
                <a:solidFill>
                  <a:srgbClr val="323330"/>
                </a:solidFill>
              </a:rPr>
              <a:t>Task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Runner</a:t>
            </a:r>
            <a:r>
              <a:rPr lang="es-ES" dirty="0" smtClean="0">
                <a:solidFill>
                  <a:srgbClr val="323330"/>
                </a:solidFill>
              </a:rPr>
              <a:t> (</a:t>
            </a:r>
            <a:r>
              <a:rPr lang="es-ES" dirty="0" err="1" smtClean="0">
                <a:solidFill>
                  <a:srgbClr val="323330"/>
                </a:solidFill>
              </a:rPr>
              <a:t>Gulp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 err="1" smtClean="0">
                <a:solidFill>
                  <a:srgbClr val="323330"/>
                </a:solidFill>
              </a:rPr>
              <a:t>Grunt</a:t>
            </a:r>
            <a:r>
              <a:rPr lang="es-ES" dirty="0" smtClean="0">
                <a:solidFill>
                  <a:srgbClr val="323330"/>
                </a:solidFill>
              </a:rPr>
              <a:t>…) para automatizar esta tarea.</a:t>
            </a:r>
            <a:endParaRPr lang="es-ES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Agrupando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806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Minificación es el proceso por el cual se elimina de los ficheros JavaScript todo aquello que no contribuye a su ejecución.</a:t>
            </a:r>
          </a:p>
          <a:p>
            <a:r>
              <a:rPr lang="es-ES" dirty="0" smtClean="0"/>
              <a:t>Esto incluye comentarios y espacios en blanco innecesarios.</a:t>
            </a:r>
          </a:p>
          <a:p>
            <a:r>
              <a:rPr lang="es-ES" dirty="0" smtClean="0"/>
              <a:t>Este proceso habitualmente reduce el tamaño del archivo a la mitad, resultando en descargas más rápidas.</a:t>
            </a:r>
          </a:p>
          <a:p>
            <a:r>
              <a:rPr lang="es-ES" dirty="0" smtClean="0"/>
              <a:t>Hay diferentes herramientas que permiten también optimizar esta minificación acortando nombres de variables y demás técnicas.</a:t>
            </a:r>
          </a:p>
          <a:p>
            <a:r>
              <a:rPr lang="es-ES" dirty="0" smtClean="0"/>
              <a:t>Este proceso se puede automatizar con el uso de </a:t>
            </a:r>
            <a:r>
              <a:rPr lang="es-ES" dirty="0" err="1" smtClean="0"/>
              <a:t>Task</a:t>
            </a:r>
            <a:r>
              <a:rPr lang="es-ES" dirty="0" smtClean="0"/>
              <a:t> </a:t>
            </a:r>
            <a:r>
              <a:rPr lang="es-ES" dirty="0" err="1" smtClean="0"/>
              <a:t>Runners</a:t>
            </a:r>
            <a:r>
              <a:rPr lang="es-ES" dirty="0" smtClean="0"/>
              <a:t> como </a:t>
            </a:r>
            <a:r>
              <a:rPr lang="es-ES" dirty="0" err="1" smtClean="0"/>
              <a:t>Gulp</a:t>
            </a:r>
            <a:r>
              <a:rPr lang="es-ES" dirty="0" smtClean="0"/>
              <a:t> o </a:t>
            </a:r>
            <a:r>
              <a:rPr lang="es-ES" dirty="0" err="1" smtClean="0"/>
              <a:t>Grunt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 importante ser estricto en la sintaxis (puntos y coma) para evitar errores durante el proceso de minificación que luego pueden ser difíciles de detectar.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Minificando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3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Herramientas que vamos a necesitar:</a:t>
            </a:r>
            <a:br>
              <a:rPr lang="es-ES" dirty="0" smtClean="0"/>
            </a:br>
            <a:endParaRPr lang="es-ES" dirty="0" smtClean="0"/>
          </a:p>
          <a:p>
            <a:r>
              <a:rPr lang="es-ES" b="1" dirty="0" smtClean="0"/>
              <a:t>Chrome </a:t>
            </a:r>
            <a:r>
              <a:rPr lang="es-ES" b="1" dirty="0" err="1" smtClean="0"/>
              <a:t>DevTools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</a:t>
            </a:r>
            <a:r>
              <a:rPr lang="es-ES" dirty="0" smtClean="0">
                <a:hlinkClick r:id="rId2"/>
              </a:rPr>
              <a:t>developer.chrome.com/devtools</a:t>
            </a:r>
            <a:endParaRPr lang="es-ES" dirty="0" smtClean="0"/>
          </a:p>
          <a:p>
            <a:r>
              <a:rPr lang="es-ES" b="1" dirty="0" err="1"/>
              <a:t>Firebug</a:t>
            </a:r>
            <a:r>
              <a:rPr lang="es-ES" b="1" dirty="0"/>
              <a:t> 3.0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3"/>
              </a:rPr>
              <a:t>http</a:t>
            </a:r>
            <a:r>
              <a:rPr lang="es-ES" dirty="0">
                <a:hlinkClick r:id="rId3"/>
              </a:rPr>
              <a:t>://getfirebug.com/releases/firebug/3.0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r>
              <a:rPr lang="es-ES" b="1" dirty="0" smtClean="0"/>
              <a:t>Visual Studio </a:t>
            </a:r>
            <a:r>
              <a:rPr lang="es-ES" b="1" dirty="0" err="1" smtClean="0"/>
              <a:t>Code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4"/>
              </a:rPr>
              <a:t>https</a:t>
            </a:r>
            <a:r>
              <a:rPr lang="es-ES" dirty="0">
                <a:hlinkClick r:id="rId4"/>
              </a:rPr>
              <a:t>://code.visualstudio.com</a:t>
            </a:r>
            <a:r>
              <a:rPr lang="es-ES" dirty="0" smtClean="0">
                <a:hlinkClick r:id="rId4"/>
              </a:rPr>
              <a:t>/</a:t>
            </a:r>
            <a:endParaRPr lang="es-ES" dirty="0" smtClean="0"/>
          </a:p>
          <a:p>
            <a:r>
              <a:rPr lang="es-ES" b="1" dirty="0"/>
              <a:t>Node.js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5"/>
              </a:rPr>
              <a:t>https</a:t>
            </a:r>
            <a:r>
              <a:rPr lang="es-ES" dirty="0">
                <a:hlinkClick r:id="rId5"/>
              </a:rPr>
              <a:t>://nodejs.org</a:t>
            </a:r>
            <a:r>
              <a:rPr lang="es-ES" dirty="0" smtClean="0">
                <a:hlinkClick r:id="rId5"/>
              </a:rPr>
              <a:t>/</a:t>
            </a:r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Herramientas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964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compresión gzip en el servidor es obligatoria.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compresión reducirá de media tus archivos en un 70%.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Compresión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8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 smtClean="0"/>
              <a:t>Addendum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598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Inline vs Ficheros externos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hemos visto que se puede incluir JavaScript en el HTML es considerada una buena práctica incluir todo lo que sea posible en ficheros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argumentos a favor de esta práctica son: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Mantenibilidad</a:t>
            </a:r>
            <a:r>
              <a:rPr lang="es-ES" dirty="0" smtClean="0">
                <a:solidFill>
                  <a:srgbClr val="323330"/>
                </a:solidFill>
              </a:rPr>
              <a:t>: nos evitamos tener esparcido el código entre diversos ficheros HTML.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Cache</a:t>
            </a:r>
            <a:r>
              <a:rPr lang="es-ES" dirty="0" smtClean="0">
                <a:solidFill>
                  <a:srgbClr val="323330"/>
                </a:solidFill>
              </a:rPr>
              <a:t>: aprovechamos la caché de los navegadores. Si dos páginas usan el mismo fichero sólo se descargará una vez.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11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&lt;noscript&gt;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</a:t>
            </a:r>
            <a:r>
              <a:rPr lang="es-ES" i="1" dirty="0" smtClean="0"/>
              <a:t>&lt;noscript&gt; </a:t>
            </a:r>
            <a:r>
              <a:rPr lang="es-ES" dirty="0" smtClean="0"/>
              <a:t>se creó para proveer de contenido alternativo a todos aquellos navegadores que no soportan JavaScript.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contener cualquier elemento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Su contenido se mostrará sólo si: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no soporta JavaScript.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tiene JavaScript deshabilitado.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&lt;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 smtClean="0">
                <a:solidFill>
                  <a:srgbClr val="323330"/>
                </a:solidFill>
              </a:rPr>
              <a:t>&gt;</a:t>
            </a:r>
            <a:r>
              <a:rPr lang="en-US" sz="2000" dirty="0" err="1" smtClean="0">
                <a:solidFill>
                  <a:srgbClr val="323330"/>
                </a:solidFill>
              </a:rPr>
              <a:t>Esta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 err="1" smtClean="0">
                <a:solidFill>
                  <a:srgbClr val="323330"/>
                </a:solidFill>
              </a:rPr>
              <a:t>página</a:t>
            </a:r>
            <a:r>
              <a:rPr lang="en-US" sz="2000" dirty="0" smtClean="0">
                <a:solidFill>
                  <a:srgbClr val="323330"/>
                </a:solidFill>
              </a:rPr>
              <a:t> require un </a:t>
            </a:r>
            <a:r>
              <a:rPr lang="en-US" sz="2000" dirty="0" err="1" smtClean="0">
                <a:solidFill>
                  <a:srgbClr val="323330"/>
                </a:solidFill>
              </a:rPr>
              <a:t>navegador</a:t>
            </a:r>
            <a:r>
              <a:rPr lang="en-US" sz="2000" dirty="0" smtClean="0">
                <a:solidFill>
                  <a:srgbClr val="323330"/>
                </a:solidFill>
              </a:rPr>
              <a:t> con JavaScript </a:t>
            </a:r>
            <a:r>
              <a:rPr lang="en-US" sz="2000" dirty="0" err="1" smtClean="0">
                <a:solidFill>
                  <a:srgbClr val="323330"/>
                </a:solidFill>
              </a:rPr>
              <a:t>activado</a:t>
            </a:r>
            <a:r>
              <a:rPr lang="en-US" sz="2000" dirty="0" smtClean="0">
                <a:solidFill>
                  <a:srgbClr val="323330"/>
                </a:solidFill>
              </a:rPr>
              <a:t>.&lt;/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  <a:endParaRPr lang="es-ES" sz="20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45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44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&lt;script&gt; sirve para insertar JavaScript en el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minimizar su uso y usarlos al final del elemento </a:t>
            </a:r>
            <a:r>
              <a:rPr lang="es-ES" i="1" dirty="0" smtClean="0"/>
              <a:t>&lt;</a:t>
            </a:r>
            <a:r>
              <a:rPr lang="es-ES" i="1" dirty="0" err="1" smtClean="0"/>
              <a:t>body</a:t>
            </a:r>
            <a:r>
              <a:rPr lang="es-ES" i="1" dirty="0" smtClean="0"/>
              <a:t>&gt; </a:t>
            </a:r>
            <a:r>
              <a:rPr lang="es-ES" dirty="0" smtClean="0"/>
              <a:t>para evitar bloquear el renderizado de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Hemos visto diversas técnicas para evitar o minimizar este bloqueo: defer, async, carga dinámica, XHR…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Agrupar, minificar y servir comprimidos los ficheros JavaScript puede reducir al 85% el tamaño de los archivos servidos.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Usar archivos externos es considerada una buena práctica.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30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Base del lenguaje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48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103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sintaxis de ECMAScript toma prestadas muchas cosas de C y otros lenguajes parecidos como Java y Perl.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Case </a:t>
            </a:r>
            <a:r>
              <a:rPr lang="es-ES" dirty="0" err="1" smtClean="0"/>
              <a:t>sensitive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identificadores (nombres de variables, funciones…) deben de comenzar por una letra, un guion bajo (_) o un signo de dólar ($).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comentarios son tipo C: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//una línea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/* 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 * </a:t>
            </a:r>
            <a:r>
              <a:rPr lang="es-ES" dirty="0" err="1" smtClean="0">
                <a:solidFill>
                  <a:srgbClr val="323330"/>
                </a:solidFill>
              </a:rPr>
              <a:t>multilínea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*/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98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 5 introduce el concepto de </a:t>
            </a:r>
            <a:r>
              <a:rPr lang="es-ES" i="1" dirty="0" smtClean="0">
                <a:solidFill>
                  <a:srgbClr val="323330"/>
                </a:solidFill>
              </a:rPr>
              <a:t>strict mode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 modelo diferente de parseo</a:t>
            </a:r>
            <a:r>
              <a:rPr lang="es-ES" dirty="0"/>
              <a:t> </a:t>
            </a:r>
            <a:r>
              <a:rPr lang="es-ES" dirty="0" smtClean="0"/>
              <a:t>y ejecución del JavaScript que trata de enmendar ciertos comportamientos erráticos de ECMAScript 3.</a:t>
            </a:r>
          </a:p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Se habilita añadiendo </a:t>
            </a:r>
            <a:r>
              <a:rPr lang="es-ES" b="1" i="1" dirty="0" smtClean="0">
                <a:solidFill>
                  <a:srgbClr val="323330"/>
                </a:solidFill>
              </a:rPr>
              <a:t>‘use strict’;</a:t>
            </a:r>
            <a:r>
              <a:rPr lang="es-ES" dirty="0" smtClean="0">
                <a:solidFill>
                  <a:srgbClr val="323330"/>
                </a:solidFill>
              </a:rPr>
              <a:t> al inicio de un 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este </a:t>
            </a:r>
            <a:r>
              <a:rPr lang="es-ES" dirty="0" err="1" smtClean="0"/>
              <a:t>pragma</a:t>
            </a:r>
            <a:r>
              <a:rPr lang="es-ES" dirty="0" smtClean="0"/>
              <a:t> se puede hacer también a nivel de función: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/>
              <a:t> </a:t>
            </a:r>
            <a:r>
              <a:rPr lang="es-ES" dirty="0" smtClean="0"/>
              <a:t> 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helloWorld</a:t>
            </a:r>
            <a:r>
              <a:rPr lang="es-ES" dirty="0" smtClean="0">
                <a:solidFill>
                  <a:srgbClr val="323330"/>
                </a:solidFill>
              </a:rPr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             </a:t>
            </a:r>
            <a:r>
              <a:rPr lang="es-ES" dirty="0" smtClean="0">
                <a:solidFill>
                  <a:srgbClr val="C00000"/>
                </a:solidFill>
              </a:rPr>
              <a:t>‘use strict’</a:t>
            </a:r>
            <a:r>
              <a:rPr lang="es-ES" dirty="0" smtClean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	 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body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es-ES" dirty="0"/>
              <a:t>	</a:t>
            </a: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}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Strict Mode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748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5095166" cy="4933950"/>
          </a:xfrm>
        </p:spPr>
        <p:txBody>
          <a:bodyPr/>
          <a:lstStyle/>
          <a:p>
            <a:r>
              <a:rPr lang="es-ES" dirty="0" smtClean="0"/>
              <a:t>Antes de empezar es imprescindible ver este vídeo de </a:t>
            </a:r>
            <a:r>
              <a:rPr lang="es-ES" dirty="0" smtClean="0">
                <a:hlinkClick r:id="rId4"/>
              </a:rPr>
              <a:t>@</a:t>
            </a:r>
            <a:r>
              <a:rPr lang="es-ES" dirty="0" err="1" smtClean="0">
                <a:hlinkClick r:id="rId4"/>
              </a:rPr>
              <a:t>garybernhardt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>
                <a:hlinkClick r:id="rId5"/>
              </a:rPr>
              <a:t>https://www.destroyallsoftware.com/talks/wat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8" name="JS WAT Talk reu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7439" y="1276350"/>
            <a:ext cx="6579093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6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acaban en punto y coma.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omiten, el parseador determina el final de 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sum = a + b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aunque no recomendado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diff</a:t>
            </a:r>
            <a:r>
              <a:rPr lang="es-ES" dirty="0" smtClean="0">
                <a:solidFill>
                  <a:srgbClr val="323330"/>
                </a:solidFill>
              </a:rPr>
              <a:t> = a –b;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y preferido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siempre incluir punto y coma al final de una sentencia para evitar problemas en la minificación.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Incluir puntos y coma mejora el rendimiento en ciertas circunstancias ya que el parseador no ha de tratar de insertarlos.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anidar varias sentencias en un bloque de código usando las llaves {}.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006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de control, como if, requieren bloques de código sólo cuando se ejecutan múltiples sentencias.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una buena práctica incluir siempre las llaves aunque sólo se ejecute una sola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pero es proclive a generar futuros errores.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//recomendado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05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9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11262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palabras clave están reservadas y no se pueden usar para los identificadores.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Palabras clave actuales: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Actuales 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2520778"/>
            <a:ext cx="11568198" cy="3108543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break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do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instanceof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typeof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else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new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var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catch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finally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return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void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continue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for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switch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while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function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this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with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default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if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throw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delete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try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972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ECMA-262, 3ª edición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3539430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abstract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int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short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boolean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interface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byte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long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char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final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native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synchronized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float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throws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goto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transient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volatile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double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6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5ª edición sin strict mode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954107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42878" y="3457056"/>
            <a:ext cx="11915771" cy="535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dirty="0" smtClean="0"/>
              <a:t>5ª edición con strict mode añade éstas a las anteriores: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457200" lvl="1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451" y="4061404"/>
            <a:ext cx="11568198" cy="1384995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interface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let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yield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64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669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variables pueden contener cualquier tipo de dato.</a:t>
            </a:r>
          </a:p>
          <a:p>
            <a:r>
              <a:rPr lang="es-ES" dirty="0" smtClean="0"/>
              <a:t>Las variables son contenedores con nombre para un valor.</a:t>
            </a:r>
          </a:p>
          <a:p>
            <a:r>
              <a:rPr lang="es-ES" dirty="0" smtClean="0"/>
              <a:t>Para definirlas se usa el operador </a:t>
            </a:r>
            <a:r>
              <a:rPr lang="es-ES" i="1" dirty="0" smtClean="0"/>
              <a:t>var </a:t>
            </a:r>
            <a:r>
              <a:rPr lang="es-ES" dirty="0" smtClean="0"/>
              <a:t>seguido del nombre de la variable.</a:t>
            </a:r>
          </a:p>
          <a:p>
            <a:r>
              <a:rPr lang="es-ES" dirty="0" smtClean="0"/>
              <a:t>Si no se inicializan contendrán el valor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</a:p>
          <a:p>
            <a:r>
              <a:rPr lang="es-ES" dirty="0"/>
              <a:t>Si </a:t>
            </a:r>
            <a:r>
              <a:rPr lang="es-ES" dirty="0" smtClean="0"/>
              <a:t>se inicializan podemos cambiar el valor contenido aunque sea de otro tipo.</a:t>
            </a:r>
            <a:endParaRPr lang="es-ES" dirty="0"/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pang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game = </a:t>
            </a:r>
            <a:r>
              <a:rPr lang="es-ES" dirty="0" smtClean="0">
                <a:solidFill>
                  <a:srgbClr val="00B050"/>
                </a:solidFill>
              </a:rPr>
              <a:t>1000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general, no se recomienda cambiar el tipo del valor contenido aunque es completamente legal en ECMAScript.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057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Usando el operador var la variable se define como local en el </a:t>
            </a:r>
            <a:r>
              <a:rPr lang="es-ES" i="1" dirty="0" smtClean="0"/>
              <a:t>ámbito</a:t>
            </a:r>
            <a:r>
              <a:rPr lang="es-ES" dirty="0" smtClean="0"/>
              <a:t> (</a:t>
            </a:r>
            <a:r>
              <a:rPr lang="es-ES" i="1" dirty="0" smtClean="0"/>
              <a:t>scope</a:t>
            </a:r>
            <a:r>
              <a:rPr lang="es-ES" dirty="0" smtClean="0"/>
              <a:t>) en que ha sido definida.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 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local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!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La variable </a:t>
            </a:r>
            <a:r>
              <a:rPr lang="es-ES" i="1" dirty="0" err="1" smtClean="0"/>
              <a:t>message</a:t>
            </a:r>
            <a:r>
              <a:rPr lang="es-ES" dirty="0" smtClean="0"/>
              <a:t> se define dentro de la función y es destruida una vez la función se ha ejecutado.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388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 definir una variable globalmente omitiendo el operador </a:t>
            </a:r>
            <a:r>
              <a:rPr lang="es-ES" i="1" dirty="0" smtClean="0"/>
              <a:t>var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 err="1" smtClean="0">
                <a:solidFill>
                  <a:srgbClr val="323330"/>
                </a:solidFill>
              </a:rPr>
              <a:t>message</a:t>
            </a:r>
            <a:r>
              <a:rPr lang="es-ES" sz="2000" dirty="0" smtClean="0">
                <a:solidFill>
                  <a:srgbClr val="323330"/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local 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//hola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los navegadores, una función definida globalmente se asigna al elemento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Esta práctica no está recomendada ya que causa confusión.</a:t>
            </a:r>
          </a:p>
          <a:p>
            <a:r>
              <a:rPr lang="es-ES" dirty="0" smtClean="0"/>
              <a:t>En strict mode obtendremos un error.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3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1028" name="Picture 4" descr="http://www.troll.me/images2/obama-for-the-win/no-man-left-behind-unless-you-are-in-bengazi-or-a-middle-classed-person-or-religious-or-wh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04183"/>
            <a:ext cx="7128461" cy="488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05817" y="1204183"/>
            <a:ext cx="46543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Si surge alguna duda la comentamos.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preferible que preguntéis a quedaros con alguna duda que luego dificulte la comprensión de lo que se explique posteriormente.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No hay problema en repasar algún concepto ya explicado si ayuda a entender mejor lo que se está explicando.</a:t>
            </a:r>
          </a:p>
          <a:p>
            <a:pPr>
              <a:spcAft>
                <a:spcPts val="1200"/>
              </a:spcAft>
            </a:pP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08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pueden definir varias variables en una sola sentencia separando las definiciones mediante una coma.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 </a:t>
            </a:r>
            <a:r>
              <a:rPr lang="en-US" sz="2000" dirty="0">
                <a:solidFill>
                  <a:srgbClr val="323330"/>
                </a:solidFill>
              </a:rPr>
              <a:t>position = </a:t>
            </a:r>
            <a:r>
              <a:rPr lang="en-US" sz="2000" dirty="0">
                <a:solidFill>
                  <a:srgbClr val="00B050"/>
                </a:solidFill>
              </a:rPr>
              <a:t>1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color = </a:t>
            </a:r>
            <a:r>
              <a:rPr lang="en-US" sz="2000" dirty="0">
                <a:solidFill>
                  <a:srgbClr val="C00000"/>
                </a:solidFill>
              </a:rPr>
              <a:t>'red'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game = 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cover: </a:t>
            </a:r>
            <a:r>
              <a:rPr lang="en-US" sz="2000" dirty="0">
                <a:solidFill>
                  <a:srgbClr val="00B050"/>
                </a:solidFill>
              </a:rPr>
              <a:t>123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name: </a:t>
            </a:r>
            <a:r>
              <a:rPr lang="en-US" sz="2000" dirty="0">
                <a:solidFill>
                  <a:srgbClr val="C00000"/>
                </a:solidFill>
              </a:rPr>
              <a:t>'double dragon'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smtClean="0">
                <a:solidFill>
                  <a:srgbClr val="323330"/>
                </a:solidFill>
              </a:rPr>
              <a:t>},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smtClean="0">
                <a:solidFill>
                  <a:srgbClr val="323330"/>
                </a:solidFill>
              </a:rPr>
              <a:t>       message;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924800" y="270933"/>
            <a:ext cx="3296356" cy="572031"/>
          </a:xfrm>
        </p:spPr>
        <p:txBody>
          <a:bodyPr/>
          <a:lstStyle/>
          <a:p>
            <a:r>
              <a:rPr lang="es-ES" dirty="0" smtClean="0"/>
              <a:t> Declaración múltiple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2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734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Hay 5 tipos de datos simples o tipos primitivos: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Boolean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Number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String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r>
              <a:rPr lang="es-ES" dirty="0" smtClean="0"/>
              <a:t>Hay un tipo de datos complejo: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Object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r>
              <a:rPr lang="es-ES" dirty="0" smtClean="0"/>
              <a:t>Todos los valores pueden ser representados mediante estos 6 tipos de datos.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69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El operador </a:t>
            </a:r>
            <a:r>
              <a:rPr lang="es-ES" i="1" dirty="0" smtClean="0">
                <a:solidFill>
                  <a:srgbClr val="323330"/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nos ayuda a determinar el tipo de dato del valor de una variable.</a:t>
            </a:r>
          </a:p>
          <a:p>
            <a:r>
              <a:rPr lang="es-ES" dirty="0" smtClean="0"/>
              <a:t>Usado sobre un valor retorna una de estas cadenas: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“undefined”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boolean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string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number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“object” (excepto en las funciones)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r>
              <a:rPr lang="es-ES" dirty="0" smtClean="0"/>
              <a:t>Lo podemos usar así: </a:t>
            </a:r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/>
              <a:t> 95;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number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typeof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52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Cuando una variable se declara pero no se define recibe el valor </a:t>
            </a:r>
            <a:r>
              <a:rPr lang="es-ES" i="1" dirty="0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game;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console.log(game === undefined);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rgbClr val="323330"/>
                </a:solidFill>
              </a:rPr>
              <a:t>Es importante resaltar la diferencia entre una variable declarada y no definida y una directamente no declarada.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game; </a:t>
            </a:r>
            <a:r>
              <a:rPr lang="es-ES" dirty="0" smtClean="0">
                <a:solidFill>
                  <a:srgbClr val="323330"/>
                </a:solidFill>
              </a:rPr>
              <a:t>                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//var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device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                           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not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declared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console.log(game); </a:t>
            </a:r>
            <a:r>
              <a:rPr lang="es-ES" dirty="0" smtClean="0">
                <a:solidFill>
                  <a:srgbClr val="323330"/>
                </a:solidFill>
              </a:rPr>
              <a:t>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 err="1">
                <a:solidFill>
                  <a:srgbClr val="323330"/>
                </a:solidFill>
              </a:rPr>
              <a:t>device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 smtClean="0">
                <a:solidFill>
                  <a:srgbClr val="323330"/>
                </a:solidFill>
              </a:rPr>
              <a:t>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//error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game);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device</a:t>
            </a:r>
            <a:r>
              <a:rPr lang="es-ES" dirty="0" smtClean="0">
                <a:solidFill>
                  <a:srgbClr val="323330"/>
                </a:solidFill>
              </a:rPr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undefined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100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valor </a:t>
            </a:r>
            <a:r>
              <a:rPr lang="es-ES" i="1" dirty="0" smtClean="0"/>
              <a:t>null</a:t>
            </a:r>
            <a:r>
              <a:rPr lang="es-ES" dirty="0" smtClean="0"/>
              <a:t> es un puntero a un objeto vacío, por eso </a:t>
            </a:r>
            <a:r>
              <a:rPr lang="es-ES" i="1" dirty="0" smtClean="0"/>
              <a:t>typeof</a:t>
            </a:r>
            <a:r>
              <a:rPr lang="es-ES" dirty="0" smtClean="0"/>
              <a:t> retorna “object”.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</a:t>
            </a:r>
            <a:r>
              <a:rPr lang="es-ES" dirty="0" smtClean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“object”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El valor undefined deriva de null. Por eso: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false</a:t>
            </a:r>
            <a:r>
              <a:rPr lang="es-ES" dirty="0"/>
              <a:t/>
            </a:r>
            <a:br>
              <a:rPr lang="es-ES" dirty="0"/>
            </a:br>
            <a:endParaRPr lang="es-ES" dirty="0" smtClean="0"/>
          </a:p>
          <a:p>
            <a:r>
              <a:rPr lang="es-ES" dirty="0" smtClean="0"/>
              <a:t>Es aconsejable inicializar los objetos con null si luego se espera que tengan algún valor. </a:t>
            </a:r>
          </a:p>
          <a:p>
            <a:r>
              <a:rPr lang="es-ES" dirty="0" smtClean="0"/>
              <a:t>Esto nos permite diferenciar claramente entre null y undefined.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null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03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513055"/>
          </a:xfrm>
        </p:spPr>
        <p:txBody>
          <a:bodyPr/>
          <a:lstStyle/>
          <a:p>
            <a:r>
              <a:rPr lang="es-ES" dirty="0" smtClean="0"/>
              <a:t>Tiene dos posibles valores literales: </a:t>
            </a:r>
            <a:r>
              <a:rPr lang="es-ES" i="1" dirty="0" smtClean="0"/>
              <a:t>true</a:t>
            </a:r>
            <a:r>
              <a:rPr lang="es-ES" dirty="0" smtClean="0"/>
              <a:t> y </a:t>
            </a:r>
            <a:r>
              <a:rPr lang="es-ES" i="1" dirty="0" smtClean="0"/>
              <a:t>false</a:t>
            </a:r>
            <a:r>
              <a:rPr lang="es-ES" dirty="0" smtClean="0"/>
              <a:t>.</a:t>
            </a:r>
          </a:p>
          <a:p>
            <a:r>
              <a:rPr lang="es-ES" dirty="0" smtClean="0"/>
              <a:t>Todos los tipos de valores tienen equivalencia booleana en ECMAScript.</a:t>
            </a:r>
          </a:p>
          <a:p>
            <a:r>
              <a:rPr lang="es-ES" dirty="0" smtClean="0"/>
              <a:t>Para hacer el casting podemos usar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r>
              <a:rPr lang="es-ES" dirty="0" smtClean="0"/>
              <a:t>También podemos usar el operador ! dos veces: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/>
              <a:t>console.log</a:t>
            </a:r>
            <a:r>
              <a:rPr lang="es-ES" dirty="0" smtClean="0"/>
              <a:t>(!!</a:t>
            </a:r>
            <a:r>
              <a:rPr lang="es-ES" dirty="0" smtClean="0">
                <a:solidFill>
                  <a:srgbClr val="C00000"/>
                </a:solidFill>
              </a:rPr>
              <a:t>'blue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boolean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6" y="4053788"/>
            <a:ext cx="5457825" cy="1847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0763" y="4054383"/>
            <a:ext cx="58612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importante entender estas conversiones ya que las sentencias de control de flujo automáticamente hacen una conversión a Boolean.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 game = 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'golden axe'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if(game</a:t>
            </a:r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){ 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true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'do something'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}</a:t>
            </a:r>
            <a:endParaRPr lang="es-ES" sz="14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53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956858" y="1276350"/>
            <a:ext cx="8101791" cy="4933950"/>
          </a:xfrm>
        </p:spPr>
        <p:txBody>
          <a:bodyPr/>
          <a:lstStyle/>
          <a:p>
            <a:r>
              <a:rPr lang="es-ES" dirty="0" smtClean="0"/>
              <a:t>Usa el formato </a:t>
            </a:r>
            <a:r>
              <a:rPr lang="es-ES" dirty="0" smtClean="0">
                <a:hlinkClick r:id="rId2"/>
              </a:rPr>
              <a:t>IEEE-754</a:t>
            </a:r>
            <a:r>
              <a:rPr lang="es-ES" dirty="0" smtClean="0"/>
              <a:t> para representar enteros y valores de coma flotante.</a:t>
            </a:r>
          </a:p>
          <a:p>
            <a:r>
              <a:rPr lang="es-ES" dirty="0" smtClean="0"/>
              <a:t>Es importante entender los efectos del redondeo que presenta el formato IEEE-754.</a:t>
            </a:r>
          </a:p>
          <a:p>
            <a:r>
              <a:rPr lang="es-ES" dirty="0" smtClean="0"/>
              <a:t>0.1 + 0.2 != </a:t>
            </a:r>
            <a:r>
              <a:rPr lang="es-ES" dirty="0"/>
              <a:t>0.3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0.30000000000000004</a:t>
            </a:r>
          </a:p>
          <a:p>
            <a:r>
              <a:rPr lang="es-ES" dirty="0" smtClean="0"/>
              <a:t>No usar comparaciones específicas con números de coma flotante.</a:t>
            </a:r>
          </a:p>
          <a:p>
            <a:r>
              <a:rPr lang="es-ES" dirty="0" smtClean="0"/>
              <a:t>Este hecho afecta también a C# y Java.</a:t>
            </a:r>
          </a:p>
          <a:p>
            <a:r>
              <a:rPr lang="es-ES" dirty="0" err="1" smtClean="0"/>
              <a:t>Number.MIN_VALUE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00B050"/>
                </a:solidFill>
              </a:rPr>
              <a:t>5e-324</a:t>
            </a:r>
          </a:p>
          <a:p>
            <a:r>
              <a:rPr lang="es-ES" dirty="0" err="1" smtClean="0"/>
              <a:t>Number.MAX_VALUE</a:t>
            </a:r>
            <a:r>
              <a:rPr lang="es-ES" dirty="0" smtClean="0"/>
              <a:t> = </a:t>
            </a:r>
            <a:r>
              <a:rPr lang="es-ES" dirty="0">
                <a:solidFill>
                  <a:srgbClr val="00B050"/>
                </a:solidFill>
              </a:rPr>
              <a:t>1.7976931348623157e+308</a:t>
            </a:r>
            <a:endParaRPr lang="es-ES" dirty="0" smtClean="0">
              <a:solidFill>
                <a:srgbClr val="00B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  <p:pic>
        <p:nvPicPr>
          <p:cNvPr id="1026" name="Picture 2" descr="http://qph.is.quoracdn.net/main-qimg-fd1e395c8da3b0d096eb8e8d02f89949?convert_to_webp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76350"/>
            <a:ext cx="3614914" cy="429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064" y="5569527"/>
            <a:ext cx="1455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rgbClr val="323330"/>
                </a:solidFill>
                <a:latin typeface="+mj-lt"/>
                <a:hlinkClick r:id="rId4"/>
              </a:rPr>
              <a:t>http://</a:t>
            </a:r>
            <a:r>
              <a:rPr lang="es-ES" sz="1200" dirty="0" smtClean="0">
                <a:solidFill>
                  <a:srgbClr val="323330"/>
                </a:solidFill>
                <a:latin typeface="+mj-lt"/>
                <a:hlinkClick r:id="rId4"/>
              </a:rPr>
              <a:t>goo.gl/qjAgX7</a:t>
            </a:r>
            <a:endParaRPr lang="es-ES" sz="12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93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enteros se pueden representar en formato decimal, octal y hexadecimal.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err="1" smtClean="0">
                <a:solidFill>
                  <a:srgbClr val="323330"/>
                </a:solidFill>
              </a:rPr>
              <a:t>intNum</a:t>
            </a:r>
            <a:r>
              <a:rPr lang="es-ES" sz="2000" dirty="0" smtClean="0">
                <a:solidFill>
                  <a:srgbClr val="323330"/>
                </a:solidFill>
              </a:rPr>
              <a:t> = </a:t>
            </a:r>
            <a:r>
              <a:rPr lang="es-ES" sz="2000" dirty="0" smtClean="0">
                <a:solidFill>
                  <a:srgbClr val="00B050"/>
                </a:solidFill>
              </a:rPr>
              <a:t>55</a:t>
            </a:r>
            <a:r>
              <a:rPr lang="es-ES" sz="2000" dirty="0" smtClean="0">
                <a:solidFill>
                  <a:srgbClr val="323330"/>
                </a:solidFill>
              </a:rPr>
              <a:t>;</a:t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octalNum1 = </a:t>
            </a:r>
            <a:r>
              <a:rPr lang="es-ES" sz="2000" dirty="0" smtClean="0">
                <a:solidFill>
                  <a:srgbClr val="00B050"/>
                </a:solidFill>
              </a:rPr>
              <a:t>070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//56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octalNum2 = </a:t>
            </a:r>
            <a:r>
              <a:rPr lang="es-ES" sz="2000" dirty="0" smtClean="0">
                <a:solidFill>
                  <a:srgbClr val="00B050"/>
                </a:solidFill>
              </a:rPr>
              <a:t>079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 – 0 seguido de números de 0  a 7. Se interpreta como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octalNum3 = </a:t>
            </a:r>
            <a:r>
              <a:rPr lang="es-ES" sz="2000" dirty="0" smtClean="0">
                <a:solidFill>
                  <a:srgbClr val="00B050"/>
                </a:solidFill>
              </a:rPr>
              <a:t>08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inválido.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hexNum1 = </a:t>
            </a:r>
            <a:r>
              <a:rPr lang="es-ES" sz="2000" dirty="0" smtClean="0">
                <a:solidFill>
                  <a:srgbClr val="00B050"/>
                </a:solidFill>
              </a:rPr>
              <a:t>0xA</a:t>
            </a:r>
            <a:r>
              <a:rPr lang="es-ES" sz="2000" dirty="0" smtClean="0">
                <a:solidFill>
                  <a:srgbClr val="323330"/>
                </a:solidFill>
              </a:rPr>
              <a:t>;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//10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hexNum2 = </a:t>
            </a:r>
            <a:r>
              <a:rPr lang="es-ES" sz="2000" dirty="0" smtClean="0">
                <a:solidFill>
                  <a:srgbClr val="00B050"/>
                </a:solidFill>
              </a:rPr>
              <a:t>0x1f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//31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octales son inválidos en </a:t>
            </a:r>
            <a:r>
              <a:rPr lang="es-ES" i="1" dirty="0" smtClean="0"/>
              <a:t>strict mode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números creados con formato octal o hexadecimal son tratados como decimales en las operaciones aritméticas.</a:t>
            </a:r>
            <a:endParaRPr lang="es-ES" dirty="0"/>
          </a:p>
          <a:p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19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números de coma flotante necesitan incluir un punto decimal y al menos un número detrás.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ahorrar memoria ECMAScript siempre intenta convertir todos los números a enteros.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floatNum1 = </a:t>
            </a:r>
            <a:r>
              <a:rPr lang="es-ES" dirty="0" smtClean="0">
                <a:solidFill>
                  <a:srgbClr val="00B050"/>
                </a:solidFill>
              </a:rPr>
              <a:t>1.</a:t>
            </a:r>
            <a:r>
              <a:rPr lang="es-ES" dirty="0" smtClean="0"/>
              <a:t>;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floatNum2 = </a:t>
            </a:r>
            <a:r>
              <a:rPr lang="es-ES" dirty="0" smtClean="0">
                <a:solidFill>
                  <a:srgbClr val="00B050"/>
                </a:solidFill>
              </a:rPr>
              <a:t>10.0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10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números muy grandes o muy pequeños podemos usar la </a:t>
            </a:r>
            <a:r>
              <a:rPr lang="es-ES" i="1" dirty="0" smtClean="0"/>
              <a:t>notación e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floatNum3 = </a:t>
            </a:r>
            <a:r>
              <a:rPr lang="es-ES" dirty="0" smtClean="0">
                <a:solidFill>
                  <a:srgbClr val="00B050"/>
                </a:solidFill>
              </a:rPr>
              <a:t>3.12e7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31200000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floatNum4 </a:t>
            </a:r>
            <a:r>
              <a:rPr lang="es-ES" dirty="0"/>
              <a:t>= </a:t>
            </a:r>
            <a:r>
              <a:rPr lang="es-ES" dirty="0" smtClean="0">
                <a:solidFill>
                  <a:srgbClr val="00B050"/>
                </a:solidFill>
              </a:rPr>
              <a:t>3e-7</a:t>
            </a:r>
            <a:r>
              <a:rPr lang="es-ES" dirty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/>
              <a:t>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0.0000003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69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s-ES" dirty="0" smtClean="0"/>
              <a:t>Instalación de herramientas</a:t>
            </a:r>
            <a:endParaRPr lang="es-E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Instalación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4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nos pasamos los rangos numéricos soportados el número obtiene uno de los siguientes valores: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Infinity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-Infinity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isFinite() </a:t>
            </a:r>
            <a:r>
              <a:rPr lang="es-ES" dirty="0" smtClean="0"/>
              <a:t>nos puede ayudar a determinar si estamos dentro del rango soportado.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 =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 +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console.log(isFinite(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));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false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/>
              <a:t>En ECMAScript, un número dividido entre 0 retorna </a:t>
            </a:r>
            <a:r>
              <a:rPr lang="es-ES" i="1" dirty="0" smtClean="0"/>
              <a:t>Infinity o -Infinity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35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es un valor numérico especial (Not a Number) que indica un error en una operación que debería haber retornado un número.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Cualquier operación con </a:t>
            </a:r>
            <a:r>
              <a:rPr lang="es-ES" i="1" dirty="0" smtClean="0"/>
              <a:t>NaN</a:t>
            </a:r>
            <a:r>
              <a:rPr lang="es-ES" dirty="0" smtClean="0"/>
              <a:t> retorna </a:t>
            </a:r>
            <a:r>
              <a:rPr lang="es-ES" i="1" dirty="0" smtClean="0"/>
              <a:t>NaN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no se iguala a ningún valor. Ni siquiera a </a:t>
            </a:r>
            <a:r>
              <a:rPr lang="es-ES" i="1" dirty="0" smtClean="0"/>
              <a:t>NaN</a:t>
            </a:r>
            <a:r>
              <a:rPr lang="es-ES" dirty="0" smtClean="0"/>
              <a:t>. Por eso tenemos disponible la función </a:t>
            </a:r>
            <a:r>
              <a:rPr lang="es-ES" i="1" dirty="0" smtClean="0"/>
              <a:t>isNan()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sz="2000" dirty="0"/>
              <a:t/>
            </a:r>
            <a:br>
              <a:rPr lang="es-ES" sz="2000" dirty="0"/>
            </a:br>
            <a:r>
              <a:rPr lang="es-ES" sz="2000" dirty="0" smtClean="0"/>
              <a:t>	NaN*10;    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//NaN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/>
              <a:t>	NaN == NaN;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//false</a:t>
            </a: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s-ES" sz="2000" dirty="0" smtClean="0"/>
              <a:t>	isNaN(NaN);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sz="2000" dirty="0" smtClean="0"/>
              <a:t>isNaN</a:t>
            </a:r>
            <a:r>
              <a:rPr lang="es-ES" sz="2000" dirty="0"/>
              <a:t>('blue');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//true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426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funciones para convertir valores a números: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Number()</a:t>
            </a:r>
            <a:r>
              <a:rPr lang="es-ES" dirty="0" smtClean="0">
                <a:solidFill>
                  <a:srgbClr val="323330"/>
                </a:solidFill>
              </a:rPr>
              <a:t>, puede ser usada sobre cualquier tipo de dato.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parseInt()</a:t>
            </a:r>
            <a:r>
              <a:rPr lang="es-ES" dirty="0" smtClean="0">
                <a:solidFill>
                  <a:srgbClr val="323330"/>
                </a:solidFill>
              </a:rPr>
              <a:t> y </a:t>
            </a:r>
            <a:r>
              <a:rPr lang="es-ES" i="1" dirty="0" smtClean="0">
                <a:solidFill>
                  <a:srgbClr val="323330"/>
                </a:solidFill>
              </a:rPr>
              <a:t>parseFloat()</a:t>
            </a:r>
            <a:r>
              <a:rPr lang="es-ES" dirty="0" smtClean="0">
                <a:solidFill>
                  <a:srgbClr val="323330"/>
                </a:solidFill>
              </a:rPr>
              <a:t>, sólo sirven sobre cadenas.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operador unario + también puede usarse para hacer conversión a </a:t>
            </a:r>
            <a:r>
              <a:rPr lang="es-ES" dirty="0"/>
              <a:t>número.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/>
              <a:t>+</a:t>
            </a:r>
            <a:r>
              <a:rPr lang="es-ES" sz="2400" dirty="0">
                <a:solidFill>
                  <a:srgbClr val="C00000"/>
                </a:solidFill>
              </a:rPr>
              <a:t>'blue'</a:t>
            </a:r>
            <a:r>
              <a:rPr lang="es-ES" sz="2400" dirty="0"/>
              <a:t>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//NaN</a:t>
            </a:r>
            <a:endParaRPr lang="es-E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Se aconseja siempre pasar el </a:t>
            </a:r>
            <a:r>
              <a:rPr lang="es-ES" i="1" dirty="0" smtClean="0"/>
              <a:t>radix</a:t>
            </a:r>
            <a:r>
              <a:rPr lang="es-ES" dirty="0" smtClean="0"/>
              <a:t> en la función </a:t>
            </a:r>
            <a:r>
              <a:rPr lang="es-ES" i="1" dirty="0" smtClean="0"/>
              <a:t>parseInt()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num1 = parseInt(</a:t>
            </a:r>
            <a:r>
              <a:rPr lang="es-ES" sz="2400" dirty="0">
                <a:solidFill>
                  <a:srgbClr val="C00000"/>
                </a:solidFill>
              </a:rPr>
              <a:t>'10'</a:t>
            </a:r>
            <a:r>
              <a:rPr lang="es-ES" sz="2400" dirty="0"/>
              <a:t>, 2);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//2 -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binario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85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Representa una secuencia de 0 o más caracteres Unicode de 16-bit.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comillas </a:t>
            </a:r>
            <a:r>
              <a:rPr lang="es-ES" dirty="0"/>
              <a:t>simples </a:t>
            </a:r>
            <a:r>
              <a:rPr lang="es-ES" dirty="0" smtClean="0"/>
              <a:t>(') </a:t>
            </a:r>
            <a:r>
              <a:rPr lang="es-ES" dirty="0"/>
              <a:t>o dobles</a:t>
            </a:r>
            <a:r>
              <a:rPr lang="es-ES" dirty="0" smtClean="0"/>
              <a:t>("). Ambas son legales.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cadenas (</a:t>
            </a:r>
            <a:r>
              <a:rPr lang="es-ES" i="1" dirty="0" smtClean="0"/>
              <a:t>strings</a:t>
            </a:r>
            <a:r>
              <a:rPr lang="es-ES" dirty="0" smtClean="0"/>
              <a:t>) son inmutables.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convertir a cadena podemos usar: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el método </a:t>
            </a:r>
            <a:r>
              <a:rPr lang="es-ES" i="1" dirty="0" smtClean="0"/>
              <a:t>toString() </a:t>
            </a:r>
            <a:r>
              <a:rPr lang="es-ES" dirty="0" smtClean="0"/>
              <a:t>que tienen casi todos los valores, excepto null y undefined.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String()</a:t>
            </a:r>
            <a:r>
              <a:rPr lang="es-ES" dirty="0" smtClean="0"/>
              <a:t>, se puede usar sobre cualquier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444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tipo de datos String incluye varios caracteres literales para representar ciertos caracteres no imprimibles o útiles: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745" y="2378804"/>
            <a:ext cx="56483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2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Object es la base de todos los objetos en ECMAScript así que todas las instancias de Object comparten las siguientes propiedades y métodos: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constructor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hasOwnProperty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isPrototypeOf</a:t>
            </a:r>
            <a:r>
              <a:rPr lang="es-ES" dirty="0" smtClean="0">
                <a:solidFill>
                  <a:srgbClr val="323330"/>
                </a:solidFill>
              </a:rPr>
              <a:t>(object)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propertyIsEnumerable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toLocaleString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toString()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valueOf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446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500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51126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Los operadores unarios son aquellos que sólo operan sobre un solo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Unarios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181231" y="1989997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++n;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,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 = 2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n++;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2, r =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1230" y="3759555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+n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1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-n;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1230" y="2829159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--n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0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n--;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230" y="4668876"/>
            <a:ext cx="11803275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381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86133"/>
            <a:ext cx="11803275" cy="350865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NOT: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~</a:t>
            </a:r>
          </a:p>
          <a:p>
            <a:r>
              <a:rPr lang="es-ES" sz="1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n = 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25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= ~n;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-26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1400" dirty="0" smtClean="0">
                <a:solidFill>
                  <a:srgbClr val="323330"/>
                </a:solidFill>
                <a:latin typeface="+mj-lt"/>
              </a:rPr>
            </a:b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</a:t>
            </a:r>
            <a:r>
              <a:rPr lang="es-ES" sz="1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-n-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1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//-26</a:t>
            </a:r>
            <a:endParaRPr lang="es-E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AND: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&amp;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|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XOR: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^</a:t>
            </a: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44" y="3576481"/>
            <a:ext cx="3228344" cy="1094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277" y="2413645"/>
            <a:ext cx="3236161" cy="1047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277" y="4123658"/>
            <a:ext cx="3173626" cy="10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1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61421"/>
            <a:ext cx="11803275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Left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&lt;&lt;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</a:t>
            </a: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Unsigned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positivos es igual que 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negativos, este operador considera la representación binaria del número como si fuera positiva.</a:t>
            </a:r>
            <a:endParaRPr lang="es-ES" sz="1400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4" y="2304136"/>
            <a:ext cx="3728394" cy="1209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44" y="4090090"/>
            <a:ext cx="3728394" cy="117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3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4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35975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Negación: </a:t>
            </a:r>
            <a:r>
              <a:rPr lang="es-ES" b="1" dirty="0" smtClean="0"/>
              <a:t>!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aplicar a cualquier valor.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doble negación para convertir a booleano (!!).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7" y="3508804"/>
            <a:ext cx="2409825" cy="123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2" y="3508804"/>
            <a:ext cx="2743200" cy="1247775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142877" y="2953910"/>
            <a:ext cx="11915771" cy="744882"/>
          </a:xfrm>
          <a:prstGeom prst="rect">
            <a:avLst/>
          </a:prstGeom>
        </p:spPr>
        <p:txBody>
          <a:bodyPr numCol="2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Conjunción: </a:t>
            </a:r>
            <a:r>
              <a:rPr lang="es-ES" b="1" dirty="0" smtClean="0"/>
              <a:t>&amp;&amp;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Disyunción: </a:t>
            </a:r>
            <a:r>
              <a:rPr lang="es-ES" b="1" dirty="0" smtClean="0"/>
              <a:t>||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86830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949661"/>
          </a:xfrm>
        </p:spPr>
        <p:txBody>
          <a:bodyPr numCol="2"/>
          <a:lstStyle/>
          <a:p>
            <a:pPr marL="0" indent="0">
              <a:buNone/>
            </a:pPr>
            <a:r>
              <a:rPr lang="es-ES" dirty="0" err="1" smtClean="0"/>
              <a:t>Falsy</a:t>
            </a:r>
            <a:endParaRPr lang="es-ES" dirty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false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0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“” (cadena vacía)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null</a:t>
            </a:r>
            <a:endParaRPr lang="es-ES" dirty="0" smtClean="0">
              <a:solidFill>
                <a:srgbClr val="323330"/>
              </a:solidFill>
            </a:endParaRP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NaN</a:t>
            </a: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buNone/>
            </a:pPr>
            <a:r>
              <a:rPr lang="es-ES" dirty="0" err="1" smtClean="0"/>
              <a:t>Truthy</a:t>
            </a:r>
            <a:endParaRPr lang="es-ES" dirty="0" smtClean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Todo lo demás es </a:t>
            </a:r>
            <a:r>
              <a:rPr lang="es-ES" dirty="0" err="1" smtClean="0">
                <a:solidFill>
                  <a:srgbClr val="323330"/>
                </a:solidFill>
              </a:rPr>
              <a:t>truthy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>
                <a:solidFill>
                  <a:srgbClr val="323330"/>
                </a:solidFill>
              </a:rPr>
              <a:t>incluyendo </a:t>
            </a:r>
            <a:r>
              <a:rPr lang="es-ES" dirty="0" smtClean="0">
                <a:solidFill>
                  <a:srgbClr val="323330"/>
                </a:solidFill>
              </a:rPr>
              <a:t>'0', 'false'.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42878" y="4415481"/>
            <a:ext cx="11915771" cy="1392195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Es importante tener claros estos conceptos para poder usarlos efectivamente en nuestras sentencias de control de flujo.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54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Multiplicación: </a:t>
            </a:r>
            <a:r>
              <a:rPr lang="es-ES" b="1" dirty="0" smtClean="0"/>
              <a:t>*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*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//8</a:t>
            </a:r>
          </a:p>
          <a:p>
            <a:r>
              <a:rPr lang="es-ES" dirty="0" smtClean="0"/>
              <a:t>División: </a:t>
            </a:r>
            <a:r>
              <a:rPr lang="es-ES" b="1" dirty="0" smtClean="0"/>
              <a:t>/</a:t>
            </a:r>
            <a:r>
              <a:rPr lang="es-ES" dirty="0" smtClean="0"/>
              <a:t>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/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r>
              <a:rPr lang="es-ES" dirty="0" smtClean="0"/>
              <a:t>Módulo: </a:t>
            </a:r>
            <a:r>
              <a:rPr lang="es-ES" b="1" dirty="0" smtClean="0"/>
              <a:t>%</a:t>
            </a:r>
            <a:r>
              <a:rPr lang="es-ES" dirty="0" smtClean="0"/>
              <a:t>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%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//0</a:t>
            </a:r>
          </a:p>
          <a:p>
            <a:r>
              <a:rPr lang="es-ES" dirty="0" smtClean="0"/>
              <a:t>Suma: </a:t>
            </a:r>
            <a:r>
              <a:rPr lang="es-ES" b="1" dirty="0" smtClean="0"/>
              <a:t>+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+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//6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r = </a:t>
            </a:r>
            <a:r>
              <a:rPr lang="es-ES" dirty="0">
                <a:solidFill>
                  <a:srgbClr val="00B050"/>
                </a:solidFill>
              </a:rPr>
              <a:t>5</a:t>
            </a:r>
            <a:r>
              <a:rPr lang="es-ES" dirty="0"/>
              <a:t> + </a:t>
            </a:r>
            <a:r>
              <a:rPr lang="es-ES" dirty="0">
                <a:solidFill>
                  <a:srgbClr val="C00000"/>
                </a:solidFill>
              </a:rPr>
              <a:t>'5'</a:t>
            </a:r>
            <a:r>
              <a:rPr lang="es-ES" dirty="0"/>
              <a:t>; 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//'55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'</a:t>
            </a:r>
          </a:p>
          <a:p>
            <a:r>
              <a:rPr lang="es-ES" dirty="0" smtClean="0"/>
              <a:t>Resta: </a:t>
            </a:r>
            <a:r>
              <a:rPr lang="es-ES" b="1" dirty="0" smtClean="0"/>
              <a:t>- 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–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pPr marL="0" indent="0">
              <a:buNone/>
            </a:pP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Aritméticos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59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Mayor que: </a:t>
            </a:r>
            <a:r>
              <a:rPr lang="es-ES" b="1" dirty="0" smtClean="0"/>
              <a:t>&gt;</a:t>
            </a:r>
          </a:p>
          <a:p>
            <a:r>
              <a:rPr lang="es-ES" dirty="0" smtClean="0"/>
              <a:t>Menor que: </a:t>
            </a:r>
            <a:r>
              <a:rPr lang="es-ES" b="1" dirty="0" smtClean="0"/>
              <a:t>&lt;</a:t>
            </a:r>
          </a:p>
          <a:p>
            <a:r>
              <a:rPr lang="es-ES" dirty="0" smtClean="0"/>
              <a:t>Mayor o igual que: </a:t>
            </a:r>
            <a:r>
              <a:rPr lang="es-ES" b="1" dirty="0" smtClean="0"/>
              <a:t>&gt;=</a:t>
            </a:r>
          </a:p>
          <a:p>
            <a:r>
              <a:rPr lang="es-ES" dirty="0" smtClean="0"/>
              <a:t>Menor o igual que: </a:t>
            </a:r>
            <a:r>
              <a:rPr lang="es-ES" b="1" dirty="0" smtClean="0"/>
              <a:t>&lt;=</a:t>
            </a:r>
            <a:br>
              <a:rPr lang="es-ES" b="1" dirty="0" smtClean="0"/>
            </a:br>
            <a:endParaRPr lang="es-ES" b="1" dirty="0" smtClean="0"/>
          </a:p>
          <a:p>
            <a:pPr marL="0" indent="0">
              <a:buNone/>
            </a:pPr>
            <a:r>
              <a:rPr lang="es-ES" dirty="0" smtClean="0"/>
              <a:t>Casos interesantes: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//false, 'a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transforma en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NaN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&gt;=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C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es menor que el c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'3'</a:t>
            </a:r>
            <a:r>
              <a:rPr lang="es-ES" sz="1400" dirty="0"/>
              <a:t>;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comparación de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chars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convierte el 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'23'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a número.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Relacionales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03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81964"/>
          </a:xfrm>
        </p:spPr>
        <p:txBody>
          <a:bodyPr numCol="1"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/>
              <a:t>Determinar si dos variables son equivalentes es una de las operaciones más importantes en programación.</a:t>
            </a:r>
          </a:p>
          <a:p>
            <a:pPr>
              <a:spcAft>
                <a:spcPts val="600"/>
              </a:spcAft>
            </a:pPr>
            <a:endParaRPr lang="es-ES" b="1" dirty="0" smtClean="0">
              <a:solidFill>
                <a:srgbClr val="323330"/>
              </a:solidFill>
            </a:endParaRPr>
          </a:p>
          <a:p>
            <a:endParaRPr lang="es-ES" b="1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Igualdad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364" y="3014794"/>
            <a:ext cx="230505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879" y="2446641"/>
            <a:ext cx="11915770" cy="31393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Con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</a:t>
            </a: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Sin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!==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true 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//false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0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T</a:t>
            </a:r>
            <a:r>
              <a:rPr lang="es-ES" dirty="0" smtClean="0"/>
              <a:t>ernario: </a:t>
            </a:r>
            <a:r>
              <a:rPr lang="es-ES" b="1" dirty="0" smtClean="0"/>
              <a:t>booleano</a:t>
            </a:r>
            <a:r>
              <a:rPr lang="es-ES" dirty="0" smtClean="0"/>
              <a:t> </a:t>
            </a:r>
            <a:r>
              <a:rPr lang="es-ES" b="1" dirty="0" smtClean="0"/>
              <a:t>? valor_cierto : valor_falso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true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>
                <a:solidFill>
                  <a:srgbClr val="00B050"/>
                </a:solidFill>
              </a:rPr>
              <a:t>2</a:t>
            </a:r>
            <a:r>
              <a:rPr lang="da-DK" dirty="0"/>
              <a:t>;  </a:t>
            </a:r>
            <a:r>
              <a:rPr lang="da-DK" dirty="0" smtClean="0"/>
              <a:t>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false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 smtClean="0">
                <a:solidFill>
                  <a:srgbClr val="00B050"/>
                </a:solidFill>
              </a:rPr>
              <a:t>2</a:t>
            </a:r>
            <a:r>
              <a:rPr lang="da-DK" dirty="0" smtClean="0"/>
              <a:t>; 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Asignación: =</a:t>
            </a:r>
          </a:p>
          <a:p>
            <a:r>
              <a:rPr lang="es-ES" dirty="0" smtClean="0"/>
              <a:t>Asignación compuesta: *=, /=, %=, +=, -=, &lt;&lt;=, &gt;&gt;=, &gt;&gt;&gt;=</a:t>
            </a:r>
          </a:p>
          <a:p>
            <a:r>
              <a:rPr lang="es-ES" dirty="0" smtClean="0"/>
              <a:t>Coma: ,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permite la ejecución de más de una operación en una sola sentencia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n =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>
                <a:solidFill>
                  <a:srgbClr val="323330"/>
                </a:solidFill>
              </a:rPr>
              <a:t>, n2 =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>
                <a:solidFill>
                  <a:srgbClr val="323330"/>
                </a:solidFill>
              </a:rPr>
              <a:t>, n3 = </a:t>
            </a:r>
            <a:r>
              <a:rPr lang="es-ES" dirty="0" smtClean="0">
                <a:solidFill>
                  <a:srgbClr val="00B050"/>
                </a:solidFill>
              </a:rPr>
              <a:t>3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para asignar valores</a:t>
            </a:r>
          </a:p>
          <a:p>
            <a:pPr marL="914400" lvl="2" indent="0">
              <a:buNone/>
            </a:pP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 smtClean="0">
                <a:solidFill>
                  <a:srgbClr val="323330"/>
                </a:solidFill>
              </a:rPr>
              <a:t> n = (</a:t>
            </a:r>
            <a:r>
              <a:rPr lang="es-ES" sz="2400" dirty="0" smtClean="0">
                <a:solidFill>
                  <a:srgbClr val="00B050"/>
                </a:solidFill>
              </a:rPr>
              <a:t>1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2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3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4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0</a:t>
            </a:r>
            <a:r>
              <a:rPr lang="es-ES" sz="2400" dirty="0" smtClean="0">
                <a:solidFill>
                  <a:srgbClr val="323330"/>
                </a:solidFill>
              </a:rPr>
              <a:t>); 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// n = 0</a:t>
            </a:r>
            <a:endParaRPr lang="es-E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Otros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5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46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b="1" dirty="0" smtClean="0"/>
              <a:t>(</a:t>
            </a:r>
            <a:r>
              <a:rPr lang="es-ES" dirty="0" smtClean="0"/>
              <a:t>condición</a:t>
            </a:r>
            <a:r>
              <a:rPr lang="es-ES" b="1" dirty="0" smtClean="0"/>
              <a:t>) </a:t>
            </a:r>
            <a:r>
              <a:rPr lang="es-ES" dirty="0" smtClean="0"/>
              <a:t>sentencia1</a:t>
            </a:r>
            <a:r>
              <a:rPr lang="es-ES" b="1" dirty="0" smtClean="0"/>
              <a:t>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sentencia2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sentencia1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 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condición2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sentencia2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sentencia3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La condición puede ser cualquier valor. ECMAScript usará internamente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considera una buena práctica usar siempre llaves, aunque se ejecute una sola sentencia, para evitar confusiones.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encadenar sentencias </a:t>
            </a:r>
            <a:r>
              <a:rPr lang="es-ES" i="1" dirty="0" smtClean="0"/>
              <a:t>if</a:t>
            </a:r>
            <a:endParaRPr lang="es-ES" dirty="0" smtClean="0"/>
          </a:p>
          <a:p>
            <a:pPr marL="457200" lvl="1" indent="0">
              <a:spcAft>
                <a:spcPts val="600"/>
              </a:spcAft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911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>
                <a:solidFill>
                  <a:schemeClr val="accent1">
                    <a:lumMod val="75000"/>
                  </a:schemeClr>
                </a:solidFill>
              </a:rPr>
              <a:t>do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{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    sentencia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} </a:t>
            </a: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;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trata de un bucle de </a:t>
            </a:r>
            <a:r>
              <a:rPr lang="es-ES" i="1" dirty="0" smtClean="0"/>
              <a:t>post-test</a:t>
            </a:r>
            <a:r>
              <a:rPr lang="es-ES" dirty="0" smtClean="0"/>
              <a:t>. La condición de escape se evalúa después de que el código dentro del bucle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cuerpo del bucle se ejecuta al menos una vez.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do-</a:t>
            </a:r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761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 sentencia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un bucle de </a:t>
            </a:r>
            <a:r>
              <a:rPr lang="es-ES" i="1" dirty="0" smtClean="0"/>
              <a:t>pre-test</a:t>
            </a:r>
            <a:r>
              <a:rPr lang="es-ES" dirty="0" smtClean="0"/>
              <a:t>. La condición de escape se evalúa antes de que el código dentro del bucle se ejecute.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742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p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323330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17032</TotalTime>
  <Words>10062</Words>
  <Application>Microsoft Office PowerPoint</Application>
  <PresentationFormat>Widescreen</PresentationFormat>
  <Paragraphs>1824</Paragraphs>
  <Slides>232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232</vt:i4>
      </vt:variant>
    </vt:vector>
  </HeadingPairs>
  <TitlesOfParts>
    <vt:vector size="240" baseType="lpstr">
      <vt:lpstr>Arial</vt:lpstr>
      <vt:lpstr>Calibri</vt:lpstr>
      <vt:lpstr>Calibri Light</vt:lpstr>
      <vt:lpstr>Segoe UI</vt:lpstr>
      <vt:lpstr>Segoe UI Light</vt:lpstr>
      <vt:lpstr>Office Theme</vt:lpstr>
      <vt:lpstr>Chapter</vt:lpstr>
      <vt:lpstr>General</vt:lpstr>
      <vt:lpstr>Introducción</vt:lpstr>
      <vt:lpstr>Presentación</vt:lpstr>
      <vt:lpstr>Presentación</vt:lpstr>
      <vt:lpstr>Presentación</vt:lpstr>
      <vt:lpstr>Presentación</vt:lpstr>
      <vt:lpstr>Presentación</vt:lpstr>
      <vt:lpstr>Presentación</vt:lpstr>
      <vt:lpstr>Presentación</vt:lpstr>
      <vt:lpstr>Introducción</vt:lpstr>
      <vt:lpstr>Introducción</vt:lpstr>
      <vt:lpstr>Introducción</vt:lpstr>
      <vt:lpstr>ECMAScript</vt:lpstr>
      <vt:lpstr>ECMAScript</vt:lpstr>
      <vt:lpstr>ECMAScript </vt:lpstr>
      <vt:lpstr>ECMAScript</vt:lpstr>
      <vt:lpstr>ECMAScript</vt:lpstr>
      <vt:lpstr>DOM</vt:lpstr>
      <vt:lpstr>DOM</vt:lpstr>
      <vt:lpstr>BOM</vt:lpstr>
      <vt:lpstr>BOM</vt:lpstr>
      <vt:lpstr>Multiparadigma</vt:lpstr>
      <vt:lpstr>Multiparadigma</vt:lpstr>
      <vt:lpstr>Sumario</vt:lpstr>
      <vt:lpstr>Sumario</vt:lpstr>
      <vt:lpstr>JavaScript en el HTML</vt:lpstr>
      <vt:lpstr>&lt;script&gt;</vt:lpstr>
      <vt:lpstr>&lt;script&gt;</vt:lpstr>
      <vt:lpstr>&lt;script&gt;</vt:lpstr>
      <vt:lpstr>&lt;script&gt;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Addendum</vt:lpstr>
      <vt:lpstr>Inline vs Ficheros externos</vt:lpstr>
      <vt:lpstr>&lt;noscript&gt;</vt:lpstr>
      <vt:lpstr>Sumario</vt:lpstr>
      <vt:lpstr>Sumario</vt:lpstr>
      <vt:lpstr>Base del lenguaje</vt:lpstr>
      <vt:lpstr>Sintaxis</vt:lpstr>
      <vt:lpstr>Sintaxis</vt:lpstr>
      <vt:lpstr>Sintaxis</vt:lpstr>
      <vt:lpstr>Sintaxis</vt:lpstr>
      <vt:lpstr>Sintaxis</vt:lpstr>
      <vt:lpstr>Palabras clave</vt:lpstr>
      <vt:lpstr>Palabras clave</vt:lpstr>
      <vt:lpstr>Palabras clave</vt:lpstr>
      <vt:lpstr>Palabras clave</vt:lpstr>
      <vt:lpstr>Variables</vt:lpstr>
      <vt:lpstr>Variables</vt:lpstr>
      <vt:lpstr>Variables</vt:lpstr>
      <vt:lpstr>Variables</vt:lpstr>
      <vt:lpstr>Variables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Funciones</vt:lpstr>
      <vt:lpstr>Funciones</vt:lpstr>
      <vt:lpstr>Funciones</vt:lpstr>
      <vt:lpstr>Funciones</vt:lpstr>
      <vt:lpstr>Funciones</vt:lpstr>
      <vt:lpstr>Funciones</vt:lpstr>
      <vt:lpstr>Sumario</vt:lpstr>
      <vt:lpstr>Sumario</vt:lpstr>
      <vt:lpstr>Tipos primitivos y de referencia</vt:lpstr>
      <vt:lpstr>Tipos</vt:lpstr>
      <vt:lpstr>Tipos</vt:lpstr>
      <vt:lpstr>Tipos</vt:lpstr>
      <vt:lpstr>Tipos</vt:lpstr>
      <vt:lpstr>Tipos</vt:lpstr>
      <vt:lpstr>Tipos</vt:lpstr>
      <vt:lpstr>Tipos</vt:lpstr>
      <vt:lpstr>Tipos</vt:lpstr>
      <vt:lpstr>Global</vt:lpstr>
      <vt:lpstr>Global</vt:lpstr>
      <vt:lpstr>Global</vt:lpstr>
      <vt:lpstr>Global</vt:lpstr>
      <vt:lpstr>Global</vt:lpstr>
      <vt:lpstr>Pasando argumentos</vt:lpstr>
      <vt:lpstr>Pasando argumentos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Funciones</vt:lpstr>
      <vt:lpstr>El tipo Function</vt:lpstr>
      <vt:lpstr>El tipo Function</vt:lpstr>
      <vt:lpstr>El tipo Function</vt:lpstr>
      <vt:lpstr>El tipo Function</vt:lpstr>
      <vt:lpstr>Declarations vs Expressions</vt:lpstr>
      <vt:lpstr>Declarations vs Expressions</vt:lpstr>
      <vt:lpstr>Declarations vs Expressions</vt:lpstr>
      <vt:lpstr>Funciones como valor</vt:lpstr>
      <vt:lpstr>Funciones como valor</vt:lpstr>
      <vt:lpstr>this</vt:lpstr>
      <vt:lpstr>this</vt:lpstr>
      <vt:lpstr>this</vt:lpstr>
      <vt:lpstr>this</vt:lpstr>
      <vt:lpstr>this</vt:lpstr>
      <vt:lpstr>this</vt:lpstr>
      <vt:lpstr>this</vt:lpstr>
      <vt:lpstr>this</vt:lpstr>
      <vt:lpstr>this</vt:lpstr>
      <vt:lpstr>this</vt:lpstr>
      <vt:lpstr>Prototype</vt:lpstr>
      <vt:lpstr>Prototype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Module Pattern</vt:lpstr>
      <vt:lpstr>Module Pattern</vt:lpstr>
      <vt:lpstr>Module Pattern</vt:lpstr>
      <vt:lpstr>Module Pattern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Bibliografía </vt:lpstr>
      <vt:lpstr>Bibliografía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Huertas</dc:creator>
  <cp:lastModifiedBy>Roberto Huertas</cp:lastModifiedBy>
  <cp:revision>368</cp:revision>
  <cp:lastPrinted>2015-06-06T06:52:46Z</cp:lastPrinted>
  <dcterms:created xsi:type="dcterms:W3CDTF">2015-05-29T14:06:59Z</dcterms:created>
  <dcterms:modified xsi:type="dcterms:W3CDTF">2015-07-06T15:27:46Z</dcterms:modified>
</cp:coreProperties>
</file>